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54" r:id="rId2"/>
    <p:sldId id="429" r:id="rId3"/>
    <p:sldId id="388" r:id="rId4"/>
    <p:sldId id="390" r:id="rId5"/>
    <p:sldId id="392" r:id="rId6"/>
    <p:sldId id="394" r:id="rId7"/>
    <p:sldId id="404" r:id="rId8"/>
    <p:sldId id="424" r:id="rId9"/>
    <p:sldId id="405" r:id="rId10"/>
    <p:sldId id="362" r:id="rId11"/>
    <p:sldId id="425" r:id="rId12"/>
    <p:sldId id="426" r:id="rId13"/>
    <p:sldId id="363" r:id="rId14"/>
    <p:sldId id="406" r:id="rId15"/>
    <p:sldId id="407" r:id="rId16"/>
    <p:sldId id="408" r:id="rId17"/>
    <p:sldId id="409" r:id="rId18"/>
    <p:sldId id="370" r:id="rId19"/>
    <p:sldId id="413" r:id="rId20"/>
    <p:sldId id="375" r:id="rId21"/>
    <p:sldId id="377" r:id="rId22"/>
    <p:sldId id="430" r:id="rId23"/>
    <p:sldId id="431" r:id="rId24"/>
    <p:sldId id="427" r:id="rId25"/>
    <p:sldId id="378" r:id="rId26"/>
    <p:sldId id="323" r:id="rId27"/>
    <p:sldId id="325" r:id="rId28"/>
    <p:sldId id="327" r:id="rId29"/>
    <p:sldId id="364" r:id="rId30"/>
    <p:sldId id="365" r:id="rId31"/>
    <p:sldId id="410" r:id="rId32"/>
    <p:sldId id="330" r:id="rId33"/>
    <p:sldId id="331" r:id="rId34"/>
  </p:sldIdLst>
  <p:sldSz cx="9144000" cy="6858000" type="screen4x3"/>
  <p:notesSz cx="6858000" cy="9144000"/>
  <p:custDataLst>
    <p:tags r:id="rId36"/>
  </p:custDataLst>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D5FF"/>
    <a:srgbClr val="FFFF00"/>
    <a:srgbClr val="002C58"/>
    <a:srgbClr val="003366"/>
    <a:srgbClr val="540054"/>
    <a:srgbClr val="660066"/>
    <a:srgbClr val="5028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5226" autoAdjust="0"/>
  </p:normalViewPr>
  <p:slideViewPr>
    <p:cSldViewPr>
      <p:cViewPr varScale="1">
        <p:scale>
          <a:sx n="113" d="100"/>
          <a:sy n="113" d="100"/>
        </p:scale>
        <p:origin x="595" y="67"/>
      </p:cViewPr>
      <p:guideLst>
        <p:guide orient="horz" pos="2160"/>
        <p:guide pos="2880"/>
      </p:guideLst>
    </p:cSldViewPr>
  </p:slideViewPr>
  <p:outlineViewPr>
    <p:cViewPr>
      <p:scale>
        <a:sx n="33" d="100"/>
        <a:sy n="33" d="100"/>
      </p:scale>
      <p:origin x="0" y="-1872"/>
    </p:cViewPr>
  </p:outlineViewPr>
  <p:notesTextViewPr>
    <p:cViewPr>
      <p:scale>
        <a:sx n="100" d="100"/>
        <a:sy n="100" d="100"/>
      </p:scale>
      <p:origin x="0" y="0"/>
    </p:cViewPr>
  </p:notesTextViewPr>
  <p:sorterViewPr>
    <p:cViewPr>
      <p:scale>
        <a:sx n="66" d="100"/>
        <a:sy n="66" d="100"/>
      </p:scale>
      <p:origin x="0" y="3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FB58CB-0C67-01EE-8E34-CCF3C074BE6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Times New Roman" charset="0"/>
              </a:defRPr>
            </a:lvl1pPr>
          </a:lstStyle>
          <a:p>
            <a:pPr>
              <a:defRPr/>
            </a:pPr>
            <a:endParaRPr lang="en-US"/>
          </a:p>
        </p:txBody>
      </p:sp>
      <p:sp>
        <p:nvSpPr>
          <p:cNvPr id="3" name="Date Placeholder 2">
            <a:extLst>
              <a:ext uri="{FF2B5EF4-FFF2-40B4-BE49-F238E27FC236}">
                <a16:creationId xmlns:a16="http://schemas.microsoft.com/office/drawing/2014/main" id="{A8C4FE0D-4505-A75F-4FC7-8DCAA2393B9C}"/>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Times New Roman" charset="0"/>
              </a:defRPr>
            </a:lvl1pPr>
          </a:lstStyle>
          <a:p>
            <a:pPr>
              <a:defRPr/>
            </a:pPr>
            <a:fld id="{0C8A45D2-1D02-4DC6-8A02-C6EF36CFE93A}" type="datetimeFigureOut">
              <a:rPr lang="en-US"/>
              <a:pPr>
                <a:defRPr/>
              </a:pPr>
              <a:t>12/5/2024</a:t>
            </a:fld>
            <a:endParaRPr lang="en-US"/>
          </a:p>
        </p:txBody>
      </p:sp>
      <p:sp>
        <p:nvSpPr>
          <p:cNvPr id="4" name="Slide Image Placeholder 3">
            <a:extLst>
              <a:ext uri="{FF2B5EF4-FFF2-40B4-BE49-F238E27FC236}">
                <a16:creationId xmlns:a16="http://schemas.microsoft.com/office/drawing/2014/main" id="{1F51413E-BD1E-BE84-098E-93C5A268327B}"/>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9EEAE3F-5191-B962-E228-3A7C15EFDC4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6BF157B-0A16-F4C4-2C6D-1635833D349D}"/>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Times New Roman" charset="0"/>
              </a:defRPr>
            </a:lvl1pPr>
          </a:lstStyle>
          <a:p>
            <a:pPr>
              <a:defRPr/>
            </a:pPr>
            <a:endParaRPr lang="en-US"/>
          </a:p>
        </p:txBody>
      </p:sp>
      <p:sp>
        <p:nvSpPr>
          <p:cNvPr id="7" name="Slide Number Placeholder 6">
            <a:extLst>
              <a:ext uri="{FF2B5EF4-FFF2-40B4-BE49-F238E27FC236}">
                <a16:creationId xmlns:a16="http://schemas.microsoft.com/office/drawing/2014/main" id="{A6E1249F-00A5-786D-F044-A0BC8991D20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87C8C591-610A-43F5-8A46-8B90BF176AE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9C29229C-9A1C-8A7E-7F38-B855963C7E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FF7B1A3-6001-48F0-9CC5-8DCF0C703B39}" type="slidenum">
              <a:rPr lang="en-US" altLang="en-US" sz="1200"/>
              <a:pPr/>
              <a:t>19</a:t>
            </a:fld>
            <a:endParaRPr lang="en-US" altLang="en-US" sz="1200"/>
          </a:p>
        </p:txBody>
      </p:sp>
      <p:sp>
        <p:nvSpPr>
          <p:cNvPr id="58371" name="Rectangle 2">
            <a:extLst>
              <a:ext uri="{FF2B5EF4-FFF2-40B4-BE49-F238E27FC236}">
                <a16:creationId xmlns:a16="http://schemas.microsoft.com/office/drawing/2014/main" id="{C40419BF-327D-3B06-52B5-2705AA9F96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6B599D96-7F63-96C1-79FE-B07D34E1C5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F0E9BBC-7A03-9C21-46D0-3F69BCBAF9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D355D65-ACA2-4343-B26F-9BAAF325931B}" type="slidenum">
              <a:rPr lang="en-US" altLang="en-US" sz="1200"/>
              <a:pPr/>
              <a:t>22</a:t>
            </a:fld>
            <a:endParaRPr lang="en-US" altLang="en-US" sz="1200"/>
          </a:p>
        </p:txBody>
      </p:sp>
      <p:sp>
        <p:nvSpPr>
          <p:cNvPr id="59395" name="Rectangle 2">
            <a:extLst>
              <a:ext uri="{FF2B5EF4-FFF2-40B4-BE49-F238E27FC236}">
                <a16:creationId xmlns:a16="http://schemas.microsoft.com/office/drawing/2014/main" id="{28CA1863-1AEE-8AA4-12B9-5ADB879079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91B60671-9E20-FC48-7EC2-069722DCDF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61870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F0E9BBC-7A03-9C21-46D0-3F69BCBAF9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D355D65-ACA2-4343-B26F-9BAAF325931B}" type="slidenum">
              <a:rPr lang="en-US" altLang="en-US" sz="1200"/>
              <a:pPr/>
              <a:t>23</a:t>
            </a:fld>
            <a:endParaRPr lang="en-US" altLang="en-US" sz="1200"/>
          </a:p>
        </p:txBody>
      </p:sp>
      <p:sp>
        <p:nvSpPr>
          <p:cNvPr id="59395" name="Rectangle 2">
            <a:extLst>
              <a:ext uri="{FF2B5EF4-FFF2-40B4-BE49-F238E27FC236}">
                <a16:creationId xmlns:a16="http://schemas.microsoft.com/office/drawing/2014/main" id="{28CA1863-1AEE-8AA4-12B9-5ADB879079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91B60671-9E20-FC48-7EC2-069722DCDF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141637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898080135"/>
      </p:ext>
    </p:extLst>
  </p:cSld>
  <p:clrMapOvr>
    <a:masterClrMapping/>
  </p:clrMapOvr>
  <p:transition>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829243"/>
      </p:ext>
    </p:extLst>
  </p:cSld>
  <p:clrMapOvr>
    <a:masterClrMapping/>
  </p:clrMapOvr>
  <p:transition>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286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2286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154572"/>
      </p:ext>
    </p:extLst>
  </p:cSld>
  <p:clrMapOvr>
    <a:masterClrMapping/>
  </p:clrMapOvr>
  <p:transition>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980475"/>
      </p:ext>
    </p:extLst>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08241982"/>
      </p:ext>
    </p:extLst>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0"/>
            <a:ext cx="42672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66800"/>
            <a:ext cx="42672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505592"/>
      </p:ext>
    </p:extLst>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629817"/>
      </p:ext>
    </p:extLst>
  </p:cSld>
  <p:clrMapOvr>
    <a:masterClrMapping/>
  </p:clrMapOvr>
  <p:transition>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2944838"/>
      </p:ext>
    </p:extLst>
  </p:cSld>
  <p:clrMapOvr>
    <a:masterClrMapping/>
  </p:clrMapOvr>
  <p:transition>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918155"/>
      </p:ext>
    </p:extLst>
  </p:cSld>
  <p:clrMapOvr>
    <a:masterClrMapping/>
  </p:clrMapOvr>
  <p:transition>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15863294"/>
      </p:ext>
    </p:extLst>
  </p:cSld>
  <p:clrMapOvr>
    <a:masterClrMapping/>
  </p:clrMapOvr>
  <p:transition>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79960467"/>
      </p:ext>
    </p:extLst>
  </p:cSld>
  <p:clrMapOvr>
    <a:masterClrMapping/>
  </p:clrMapOvr>
  <p:transition>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0"/>
            </a:gs>
            <a:gs pos="100000">
              <a:srgbClr val="480024"/>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4A4E4C2-F0BD-49DB-B811-779CF88979C7}"/>
              </a:ext>
            </a:extLst>
          </p:cNvPr>
          <p:cNvSpPr>
            <a:spLocks noGrp="1" noChangeArrowheads="1"/>
          </p:cNvSpPr>
          <p:nvPr>
            <p:ph type="title"/>
          </p:nvPr>
        </p:nvSpPr>
        <p:spPr bwMode="auto">
          <a:xfrm>
            <a:off x="228600" y="1524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424693E-FEDD-0F61-FF4A-21CB4F5CF03F}"/>
              </a:ext>
            </a:extLst>
          </p:cNvPr>
          <p:cNvSpPr>
            <a:spLocks noGrp="1" noChangeArrowheads="1"/>
          </p:cNvSpPr>
          <p:nvPr>
            <p:ph type="body" idx="1"/>
          </p:nvPr>
        </p:nvSpPr>
        <p:spPr bwMode="auto">
          <a:xfrm>
            <a:off x="152400" y="9144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Lst>
  <p:transition/>
  <p:txStyles>
    <p:titleStyle>
      <a:lvl1pPr algn="ctr" rtl="0" eaLnBrk="0" fontAlgn="base" hangingPunct="0">
        <a:spcBef>
          <a:spcPct val="0"/>
        </a:spcBef>
        <a:spcAft>
          <a:spcPct val="0"/>
        </a:spcAft>
        <a:defRPr sz="3200" b="1">
          <a:solidFill>
            <a:srgbClr val="FFFF00"/>
          </a:solidFill>
          <a:latin typeface="+mj-lt"/>
          <a:ea typeface="+mj-ea"/>
          <a:cs typeface="+mj-cs"/>
        </a:defRPr>
      </a:lvl1pPr>
      <a:lvl2pPr algn="ctr" rtl="0" eaLnBrk="0" fontAlgn="base" hangingPunct="0">
        <a:spcBef>
          <a:spcPct val="0"/>
        </a:spcBef>
        <a:spcAft>
          <a:spcPct val="0"/>
        </a:spcAft>
        <a:defRPr sz="3200" b="1">
          <a:solidFill>
            <a:srgbClr val="FFFF00"/>
          </a:solidFill>
          <a:latin typeface="Arial" charset="0"/>
        </a:defRPr>
      </a:lvl2pPr>
      <a:lvl3pPr algn="ctr" rtl="0" eaLnBrk="0" fontAlgn="base" hangingPunct="0">
        <a:spcBef>
          <a:spcPct val="0"/>
        </a:spcBef>
        <a:spcAft>
          <a:spcPct val="0"/>
        </a:spcAft>
        <a:defRPr sz="3200" b="1">
          <a:solidFill>
            <a:srgbClr val="FFFF00"/>
          </a:solidFill>
          <a:latin typeface="Arial" charset="0"/>
        </a:defRPr>
      </a:lvl3pPr>
      <a:lvl4pPr algn="ctr" rtl="0" eaLnBrk="0" fontAlgn="base" hangingPunct="0">
        <a:spcBef>
          <a:spcPct val="0"/>
        </a:spcBef>
        <a:spcAft>
          <a:spcPct val="0"/>
        </a:spcAft>
        <a:defRPr sz="3200" b="1">
          <a:solidFill>
            <a:srgbClr val="FFFF00"/>
          </a:solidFill>
          <a:latin typeface="Arial" charset="0"/>
        </a:defRPr>
      </a:lvl4pPr>
      <a:lvl5pPr algn="ctr" rtl="0" eaLnBrk="0" fontAlgn="base" hangingPunct="0">
        <a:spcBef>
          <a:spcPct val="0"/>
        </a:spcBef>
        <a:spcAft>
          <a:spcPct val="0"/>
        </a:spcAft>
        <a:defRPr sz="3200" b="1">
          <a:solidFill>
            <a:srgbClr val="FFFF00"/>
          </a:solidFill>
          <a:latin typeface="Arial" charset="0"/>
        </a:defRPr>
      </a:lvl5pPr>
      <a:lvl6pPr marL="457200" algn="ctr" rtl="0" fontAlgn="base">
        <a:spcBef>
          <a:spcPct val="0"/>
        </a:spcBef>
        <a:spcAft>
          <a:spcPct val="0"/>
        </a:spcAft>
        <a:defRPr sz="3200">
          <a:solidFill>
            <a:srgbClr val="FFFF00"/>
          </a:solidFill>
          <a:latin typeface="Arial" charset="0"/>
        </a:defRPr>
      </a:lvl6pPr>
      <a:lvl7pPr marL="914400" algn="ctr" rtl="0" fontAlgn="base">
        <a:spcBef>
          <a:spcPct val="0"/>
        </a:spcBef>
        <a:spcAft>
          <a:spcPct val="0"/>
        </a:spcAft>
        <a:defRPr sz="3200">
          <a:solidFill>
            <a:srgbClr val="FFFF00"/>
          </a:solidFill>
          <a:latin typeface="Arial" charset="0"/>
        </a:defRPr>
      </a:lvl7pPr>
      <a:lvl8pPr marL="1371600" algn="ctr" rtl="0" fontAlgn="base">
        <a:spcBef>
          <a:spcPct val="0"/>
        </a:spcBef>
        <a:spcAft>
          <a:spcPct val="0"/>
        </a:spcAft>
        <a:defRPr sz="3200">
          <a:solidFill>
            <a:srgbClr val="FFFF00"/>
          </a:solidFill>
          <a:latin typeface="Arial" charset="0"/>
        </a:defRPr>
      </a:lvl8pPr>
      <a:lvl9pPr marL="1828800" algn="ctr" rtl="0" fontAlgn="base">
        <a:spcBef>
          <a:spcPct val="0"/>
        </a:spcBef>
        <a:spcAft>
          <a:spcPct val="0"/>
        </a:spcAft>
        <a:defRPr sz="3200">
          <a:solidFill>
            <a:srgbClr val="FFFF00"/>
          </a:solidFill>
          <a:latin typeface="Arial" charset="0"/>
        </a:defRPr>
      </a:lvl9pPr>
    </p:titleStyle>
    <p:bodyStyle>
      <a:lvl1pPr marL="342900" indent="-342900" algn="l" rtl="0" eaLnBrk="0" fontAlgn="base" hangingPunct="0">
        <a:spcBef>
          <a:spcPts val="2400"/>
        </a:spcBef>
        <a:spcAft>
          <a:spcPct val="0"/>
        </a:spcAft>
        <a:buSzPct val="55000"/>
        <a:buFont typeface="Wingdings" panose="05000000000000000000" pitchFamily="2" charset="2"/>
        <a:buChar char="v"/>
        <a:defRPr sz="3000" b="1">
          <a:solidFill>
            <a:schemeClr val="bg1"/>
          </a:solidFill>
          <a:latin typeface="+mn-lt"/>
          <a:ea typeface="+mn-ea"/>
          <a:cs typeface="+mn-cs"/>
        </a:defRPr>
      </a:lvl1pPr>
      <a:lvl2pPr marL="685800" indent="-346075" algn="l" rtl="0" eaLnBrk="0" fontAlgn="base" hangingPunct="0">
        <a:spcBef>
          <a:spcPts val="1200"/>
        </a:spcBef>
        <a:spcAft>
          <a:spcPct val="0"/>
        </a:spcAft>
        <a:buSzPct val="85000"/>
        <a:buFont typeface="Arial" panose="020B0604020202020204" pitchFamily="34" charset="0"/>
        <a:buChar char="•"/>
        <a:defRPr sz="2800">
          <a:solidFill>
            <a:schemeClr val="bg1"/>
          </a:solidFill>
          <a:latin typeface="+mn-lt"/>
        </a:defRPr>
      </a:lvl2pPr>
      <a:lvl3pPr marL="1023938" indent="-346075" algn="l" rtl="0" eaLnBrk="0" fontAlgn="base" hangingPunct="0">
        <a:spcBef>
          <a:spcPts val="1200"/>
        </a:spcBef>
        <a:spcAft>
          <a:spcPct val="0"/>
        </a:spcAft>
        <a:buSzPct val="70000"/>
        <a:buFont typeface="Arial" panose="020B0604020202020204" pitchFamily="34" charset="0"/>
        <a:buChar char="–"/>
        <a:defRPr sz="2400">
          <a:solidFill>
            <a:schemeClr val="bg1"/>
          </a:solidFill>
          <a:latin typeface="+mn-lt"/>
        </a:defRPr>
      </a:lvl3pPr>
      <a:lvl4pPr marL="1379538" indent="-346075" algn="l" rtl="0" eaLnBrk="0" fontAlgn="base" hangingPunct="0">
        <a:spcBef>
          <a:spcPts val="800"/>
        </a:spcBef>
        <a:spcAft>
          <a:spcPct val="0"/>
        </a:spcAft>
        <a:buSzPct val="70000"/>
        <a:buFont typeface="Courier New" panose="02070309020205020404" pitchFamily="49" charset="0"/>
        <a:buChar char="o"/>
        <a:defRPr sz="2400">
          <a:solidFill>
            <a:schemeClr val="bg1"/>
          </a:solidFill>
          <a:latin typeface="+mn-lt"/>
        </a:defRPr>
      </a:lvl4pPr>
      <a:lvl5pPr marL="1717675" indent="-346075" algn="l" rtl="0" eaLnBrk="0" fontAlgn="base" hangingPunct="0">
        <a:spcBef>
          <a:spcPts val="600"/>
        </a:spcBef>
        <a:spcAft>
          <a:spcPct val="0"/>
        </a:spcAft>
        <a:buSzPct val="85000"/>
        <a:buFont typeface="Arial" panose="020B0604020202020204" pitchFamily="34" charset="0"/>
        <a:buChar char="«"/>
        <a:defRPr sz="2400">
          <a:solidFill>
            <a:schemeClr val="bg1"/>
          </a:solidFill>
          <a:latin typeface="+mn-lt"/>
        </a:defRPr>
      </a:lvl5pPr>
      <a:lvl6pPr marL="2514600" indent="-228600" algn="l" rtl="0" fontAlgn="base">
        <a:spcBef>
          <a:spcPct val="20000"/>
        </a:spcBef>
        <a:spcAft>
          <a:spcPct val="0"/>
        </a:spcAft>
        <a:buSzPct val="55000"/>
        <a:buFont typeface="Wingdings" pitchFamily="2" charset="2"/>
        <a:buChar char="§"/>
        <a:defRPr sz="3200">
          <a:solidFill>
            <a:schemeClr val="bg1"/>
          </a:solidFill>
          <a:latin typeface="+mn-lt"/>
        </a:defRPr>
      </a:lvl6pPr>
      <a:lvl7pPr marL="2971800" indent="-228600" algn="l" rtl="0" fontAlgn="base">
        <a:spcBef>
          <a:spcPct val="20000"/>
        </a:spcBef>
        <a:spcAft>
          <a:spcPct val="0"/>
        </a:spcAft>
        <a:buSzPct val="55000"/>
        <a:buFont typeface="Wingdings" pitchFamily="2" charset="2"/>
        <a:buChar char="§"/>
        <a:defRPr sz="3200">
          <a:solidFill>
            <a:schemeClr val="bg1"/>
          </a:solidFill>
          <a:latin typeface="+mn-lt"/>
        </a:defRPr>
      </a:lvl7pPr>
      <a:lvl8pPr marL="3429000" indent="-228600" algn="l" rtl="0" fontAlgn="base">
        <a:spcBef>
          <a:spcPct val="20000"/>
        </a:spcBef>
        <a:spcAft>
          <a:spcPct val="0"/>
        </a:spcAft>
        <a:buSzPct val="55000"/>
        <a:buFont typeface="Wingdings" pitchFamily="2" charset="2"/>
        <a:buChar char="§"/>
        <a:defRPr sz="3200">
          <a:solidFill>
            <a:schemeClr val="bg1"/>
          </a:solidFill>
          <a:latin typeface="+mn-lt"/>
        </a:defRPr>
      </a:lvl8pPr>
      <a:lvl9pPr marL="3886200" indent="-228600" algn="l" rtl="0" fontAlgn="base">
        <a:spcBef>
          <a:spcPct val="20000"/>
        </a:spcBef>
        <a:spcAft>
          <a:spcPct val="0"/>
        </a:spcAft>
        <a:buSzPct val="55000"/>
        <a:buFont typeface="Wingdings" pitchFamily="2" charset="2"/>
        <a:buChar char="§"/>
        <a:defRPr sz="32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boredpanda.com/sealed-bottle-garden-david-latimer/?utm_source=google&amp;utm_medium=organic&amp;utm_campaign=organic"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hyperlink" Target="https://www.youtube.com/watch?v=ysa5OBhXz-Q" TargetMode="External"/><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bloomberg.com/graphics/2015-whats-warming-the-world/" TargetMode="External"/><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hyperlink" Target="http://www.worldometers.info/world-population/" TargetMode="External"/><Relationship Id="rId4" Type="http://schemas.openxmlformats.org/officeDocument/2006/relationships/hyperlink" Target="https://www.iflscience.com/editors-blog/breathtaking-video-reveals-humanity-took-over-worl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artwork by Charlie Harper of a desert community.">
            <a:extLst>
              <a:ext uri="{FF2B5EF4-FFF2-40B4-BE49-F238E27FC236}">
                <a16:creationId xmlns:a16="http://schemas.microsoft.com/office/drawing/2014/main" id="{C58C857C-1741-D1FA-A072-177F8788A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498475"/>
            <a:ext cx="4149725"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7DC3049-8D42-250D-96A7-958F31CA4C8D}"/>
              </a:ext>
            </a:extLst>
          </p:cNvPr>
          <p:cNvSpPr>
            <a:spLocks noGrp="1"/>
          </p:cNvSpPr>
          <p:nvPr>
            <p:ph type="title"/>
          </p:nvPr>
        </p:nvSpPr>
        <p:spPr/>
        <p:txBody>
          <a:bodyPr/>
          <a:lstStyle/>
          <a:p>
            <a:pPr algn="l"/>
            <a:r>
              <a:rPr lang="en-US" sz="4000" dirty="0"/>
              <a:t>Ecology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A618-3C52-ACE5-6131-98B198BAD94C}"/>
              </a:ext>
            </a:extLst>
          </p:cNvPr>
          <p:cNvSpPr>
            <a:spLocks noGrp="1"/>
          </p:cNvSpPr>
          <p:nvPr>
            <p:ph type="title"/>
          </p:nvPr>
        </p:nvSpPr>
        <p:spPr/>
        <p:txBody>
          <a:bodyPr/>
          <a:lstStyle/>
          <a:p>
            <a:pPr algn="l"/>
            <a:r>
              <a:rPr lang="en-US" dirty="0"/>
              <a:t>Ecology: Community Dynamics</a:t>
            </a:r>
          </a:p>
        </p:txBody>
      </p:sp>
      <p:sp>
        <p:nvSpPr>
          <p:cNvPr id="23554" name="Rectangle 3">
            <a:extLst>
              <a:ext uri="{FF2B5EF4-FFF2-40B4-BE49-F238E27FC236}">
                <a16:creationId xmlns:a16="http://schemas.microsoft.com/office/drawing/2014/main" id="{3D8456D9-34BB-76A2-397D-F4C50C0C8C84}"/>
              </a:ext>
            </a:extLst>
          </p:cNvPr>
          <p:cNvSpPr>
            <a:spLocks noGrp="1" noChangeArrowheads="1"/>
          </p:cNvSpPr>
          <p:nvPr>
            <p:ph idx="1"/>
          </p:nvPr>
        </p:nvSpPr>
        <p:spPr>
          <a:xfrm>
            <a:off x="152400" y="914400"/>
            <a:ext cx="8686800" cy="1200329"/>
          </a:xfrm>
        </p:spPr>
        <p:txBody>
          <a:bodyPr>
            <a:spAutoFit/>
          </a:bodyPr>
          <a:lstStyle/>
          <a:p>
            <a:pPr marL="463550" lvl="1" indent="0" eaLnBrk="1" hangingPunct="1">
              <a:buNone/>
            </a:pPr>
            <a:r>
              <a:rPr lang="en-US" altLang="en-US" sz="2400" dirty="0"/>
              <a:t>A biological community is an assemblage of all the populations of organisms living close enough together for potential interaction</a:t>
            </a:r>
          </a:p>
        </p:txBody>
      </p:sp>
      <p:sp>
        <p:nvSpPr>
          <p:cNvPr id="23555" name="FlagCount" hidden="1">
            <a:hlinkClick r:id="rId3" action="ppaction://hlinkfile"/>
            <a:extLst>
              <a:ext uri="{FF2B5EF4-FFF2-40B4-BE49-F238E27FC236}">
                <a16:creationId xmlns:a16="http://schemas.microsoft.com/office/drawing/2014/main" id="{DA7CAA49-6C13-0FA4-3CA7-B914072A55BA}"/>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sp>
        <p:nvSpPr>
          <p:cNvPr id="23558" name="Text Box 7">
            <a:extLst>
              <a:ext uri="{FF2B5EF4-FFF2-40B4-BE49-F238E27FC236}">
                <a16:creationId xmlns:a16="http://schemas.microsoft.com/office/drawing/2014/main" id="{B0D12F65-6F94-C15A-5B7D-092314B53381}"/>
              </a:ext>
            </a:extLst>
          </p:cNvPr>
          <p:cNvSpPr txBox="1">
            <a:spLocks noChangeArrowheads="1"/>
          </p:cNvSpPr>
          <p:nvPr/>
        </p:nvSpPr>
        <p:spPr bwMode="auto">
          <a:xfrm>
            <a:off x="1981214" y="5957281"/>
            <a:ext cx="204033" cy="51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latin typeface="Arial" panose="020B0604020202020204" pitchFamily="34" charset="0"/>
            </a:endParaRPr>
          </a:p>
        </p:txBody>
      </p:sp>
      <p:pic>
        <p:nvPicPr>
          <p:cNvPr id="8" name="Picture 6" descr="a meadow community">
            <a:extLst>
              <a:ext uri="{FF2B5EF4-FFF2-40B4-BE49-F238E27FC236}">
                <a16:creationId xmlns:a16="http://schemas.microsoft.com/office/drawing/2014/main" id="{B39F1054-7D04-BA47-3C6E-24A61442F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575" y="2343328"/>
            <a:ext cx="4784675" cy="402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rainforest illustrating competition for light among plants">
            <a:extLst>
              <a:ext uri="{FF2B5EF4-FFF2-40B4-BE49-F238E27FC236}">
                <a16:creationId xmlns:a16="http://schemas.microsoft.com/office/drawing/2014/main" id="{5A6081E2-D13E-DF0E-9D24-5E7DC4C81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177212"/>
            <a:ext cx="7434263" cy="557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263884C-C595-CA21-F172-64492231CDA9}"/>
              </a:ext>
            </a:extLst>
          </p:cNvPr>
          <p:cNvSpPr>
            <a:spLocks noGrp="1"/>
          </p:cNvSpPr>
          <p:nvPr>
            <p:ph type="title"/>
          </p:nvPr>
        </p:nvSpPr>
        <p:spPr/>
        <p:txBody>
          <a:bodyPr/>
          <a:lstStyle/>
          <a:p>
            <a:pPr algn="l"/>
            <a:r>
              <a:rPr lang="en-US" dirty="0"/>
              <a:t>Ecology: Community Dynamics</a:t>
            </a:r>
          </a:p>
        </p:txBody>
      </p:sp>
      <p:sp>
        <p:nvSpPr>
          <p:cNvPr id="3" name="Content Placeholder 2">
            <a:extLst>
              <a:ext uri="{FF2B5EF4-FFF2-40B4-BE49-F238E27FC236}">
                <a16:creationId xmlns:a16="http://schemas.microsoft.com/office/drawing/2014/main" id="{4979FB45-2474-4E2C-658D-2E3C66460B98}"/>
              </a:ext>
            </a:extLst>
          </p:cNvPr>
          <p:cNvSpPr>
            <a:spLocks noGrp="1"/>
          </p:cNvSpPr>
          <p:nvPr>
            <p:ph idx="1"/>
          </p:nvPr>
        </p:nvSpPr>
        <p:spPr>
          <a:xfrm>
            <a:off x="261937" y="685800"/>
            <a:ext cx="5148263" cy="838200"/>
          </a:xfrm>
        </p:spPr>
        <p:txBody>
          <a:bodyPr/>
          <a:lstStyle/>
          <a:p>
            <a:pPr marL="0" indent="0">
              <a:buNone/>
            </a:pPr>
            <a:r>
              <a:rPr lang="en-US" altLang="en-US" sz="2800" b="1" dirty="0">
                <a:solidFill>
                  <a:srgbClr val="FF0000"/>
                </a:solidFill>
              </a:rPr>
              <a:t>Competition</a:t>
            </a:r>
            <a:endParaRPr lang="en-US"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4" descr="beetles eating a leaf">
            <a:extLst>
              <a:ext uri="{FF2B5EF4-FFF2-40B4-BE49-F238E27FC236}">
                <a16:creationId xmlns:a16="http://schemas.microsoft.com/office/drawing/2014/main" id="{492AF5BD-78D9-DC23-3CD8-BC01A5704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57" y="1509939"/>
            <a:ext cx="2671233"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6" descr="deer eating a bush">
            <a:extLst>
              <a:ext uri="{FF2B5EF4-FFF2-40B4-BE49-F238E27FC236}">
                <a16:creationId xmlns:a16="http://schemas.microsoft.com/office/drawing/2014/main" id="{613E7B9D-90DB-4656-DBE0-321DC3096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208" y="3684814"/>
            <a:ext cx="3886200"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A95F9B2-59A5-0D2B-71EF-4583D138E252}"/>
              </a:ext>
            </a:extLst>
          </p:cNvPr>
          <p:cNvSpPr>
            <a:spLocks noGrp="1"/>
          </p:cNvSpPr>
          <p:nvPr>
            <p:ph type="title"/>
          </p:nvPr>
        </p:nvSpPr>
        <p:spPr/>
        <p:txBody>
          <a:bodyPr/>
          <a:lstStyle/>
          <a:p>
            <a:pPr algn="l"/>
            <a:r>
              <a:rPr lang="en-US" dirty="0"/>
              <a:t>Ecology: Community Dynamics</a:t>
            </a:r>
          </a:p>
        </p:txBody>
      </p:sp>
      <p:sp>
        <p:nvSpPr>
          <p:cNvPr id="3" name="Content Placeholder 2">
            <a:extLst>
              <a:ext uri="{FF2B5EF4-FFF2-40B4-BE49-F238E27FC236}">
                <a16:creationId xmlns:a16="http://schemas.microsoft.com/office/drawing/2014/main" id="{1DF239AE-B350-FE7B-AFDF-12AA7BE8AC0D}"/>
              </a:ext>
            </a:extLst>
          </p:cNvPr>
          <p:cNvSpPr>
            <a:spLocks noGrp="1"/>
          </p:cNvSpPr>
          <p:nvPr>
            <p:ph idx="1"/>
          </p:nvPr>
        </p:nvSpPr>
        <p:spPr>
          <a:xfrm>
            <a:off x="152400" y="914400"/>
            <a:ext cx="8686800" cy="646113"/>
          </a:xfrm>
        </p:spPr>
        <p:txBody>
          <a:bodyPr/>
          <a:lstStyle/>
          <a:p>
            <a:pPr marL="0" indent="0">
              <a:buNone/>
            </a:pPr>
            <a:r>
              <a:rPr kumimoji="0" lang="en-US" altLang="en-US" sz="2800" b="1" i="0" u="none" strike="noStrike" kern="0" cap="none" spc="0" normalizeH="0" baseline="0" noProof="0" dirty="0">
                <a:ln>
                  <a:noFill/>
                </a:ln>
                <a:solidFill>
                  <a:srgbClr val="FF0000"/>
                </a:solidFill>
                <a:effectLst/>
                <a:uLnTx/>
                <a:uFillTx/>
                <a:latin typeface="Arial"/>
                <a:ea typeface="+mn-ea"/>
                <a:cs typeface="+mn-cs"/>
              </a:rPr>
              <a:t>Predation</a:t>
            </a:r>
            <a:endParaRPr lang="en-US" dirty="0"/>
          </a:p>
        </p:txBody>
      </p:sp>
      <p:pic>
        <p:nvPicPr>
          <p:cNvPr id="4" name="Picture 3" descr="Cheetah chasing a gazelle">
            <a:extLst>
              <a:ext uri="{FF2B5EF4-FFF2-40B4-BE49-F238E27FC236}">
                <a16:creationId xmlns:a16="http://schemas.microsoft.com/office/drawing/2014/main" id="{03756C21-5429-8A33-22C3-8B8A5994B6F6}"/>
              </a:ext>
            </a:extLst>
          </p:cNvPr>
          <p:cNvPicPr>
            <a:picLocks noChangeAspect="1"/>
          </p:cNvPicPr>
          <p:nvPr/>
        </p:nvPicPr>
        <p:blipFill>
          <a:blip r:embed="rId4"/>
          <a:stretch>
            <a:fillRect/>
          </a:stretch>
        </p:blipFill>
        <p:spPr>
          <a:xfrm>
            <a:off x="3505200" y="811779"/>
            <a:ext cx="5257800" cy="2628900"/>
          </a:xfrm>
          <a:prstGeom prst="rect">
            <a:avLst/>
          </a:prstGeom>
        </p:spPr>
      </p:pic>
      <p:pic>
        <p:nvPicPr>
          <p:cNvPr id="5" name="Picture 4" descr="sea otters eating a crab">
            <a:extLst>
              <a:ext uri="{FF2B5EF4-FFF2-40B4-BE49-F238E27FC236}">
                <a16:creationId xmlns:a16="http://schemas.microsoft.com/office/drawing/2014/main" id="{F0E11D7D-693D-70DD-9039-B6FD4E13AFD6}"/>
              </a:ext>
            </a:extLst>
          </p:cNvPr>
          <p:cNvPicPr>
            <a:picLocks noChangeAspect="1"/>
          </p:cNvPicPr>
          <p:nvPr/>
        </p:nvPicPr>
        <p:blipFill>
          <a:blip r:embed="rId5"/>
          <a:stretch>
            <a:fillRect/>
          </a:stretch>
        </p:blipFill>
        <p:spPr>
          <a:xfrm>
            <a:off x="381000" y="3684814"/>
            <a:ext cx="3881469" cy="29130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CA8A0-669C-5C85-3C38-5CDF7FB444E1}"/>
              </a:ext>
            </a:extLst>
          </p:cNvPr>
          <p:cNvSpPr>
            <a:spLocks noGrp="1"/>
          </p:cNvSpPr>
          <p:nvPr>
            <p:ph type="title"/>
          </p:nvPr>
        </p:nvSpPr>
        <p:spPr/>
        <p:txBody>
          <a:bodyPr/>
          <a:lstStyle/>
          <a:p>
            <a:r>
              <a:rPr lang="en-US" dirty="0"/>
              <a:t>Ecology: Community Dynamics</a:t>
            </a:r>
          </a:p>
        </p:txBody>
      </p:sp>
      <p:sp>
        <p:nvSpPr>
          <p:cNvPr id="26626" name="Rectangle 2">
            <a:extLst>
              <a:ext uri="{FF2B5EF4-FFF2-40B4-BE49-F238E27FC236}">
                <a16:creationId xmlns:a16="http://schemas.microsoft.com/office/drawing/2014/main" id="{4865D28A-FBDD-1335-B3AE-F9553BB0F308}"/>
              </a:ext>
            </a:extLst>
          </p:cNvPr>
          <p:cNvSpPr>
            <a:spLocks noGrp="1" noChangeArrowheads="1"/>
          </p:cNvSpPr>
          <p:nvPr>
            <p:ph idx="1"/>
          </p:nvPr>
        </p:nvSpPr>
        <p:spPr>
          <a:xfrm>
            <a:off x="217714" y="1156066"/>
            <a:ext cx="8686800" cy="1446550"/>
          </a:xfrm>
        </p:spPr>
        <p:txBody>
          <a:bodyPr>
            <a:spAutoFit/>
          </a:bodyPr>
          <a:lstStyle/>
          <a:p>
            <a:pPr marL="0" indent="0" eaLnBrk="1" hangingPunct="1">
              <a:buFont typeface="Wingdings" panose="05000000000000000000" pitchFamily="2" charset="2"/>
              <a:buNone/>
            </a:pPr>
            <a:r>
              <a:rPr kumimoji="0" lang="en-US" altLang="en-US" sz="2800" b="1" i="0" u="none" strike="noStrike" kern="0" cap="none" spc="0" normalizeH="0" baseline="0" noProof="0" dirty="0">
                <a:ln>
                  <a:noFill/>
                </a:ln>
                <a:solidFill>
                  <a:srgbClr val="FF0000"/>
                </a:solidFill>
                <a:effectLst/>
                <a:uLnTx/>
                <a:uFillTx/>
                <a:latin typeface="Arial"/>
                <a:ea typeface="+mn-ea"/>
                <a:cs typeface="+mn-cs"/>
              </a:rPr>
              <a:t>Symbiosis</a:t>
            </a:r>
            <a:endParaRPr lang="en-US" altLang="en-US" dirty="0"/>
          </a:p>
          <a:p>
            <a:pPr marL="798513" lvl="1" indent="-334963" eaLnBrk="1" hangingPunct="1"/>
            <a:r>
              <a:rPr lang="en-US" altLang="en-US" sz="2400" dirty="0"/>
              <a:t>A symbiotic relationship is an interaction between two or more species that live together in direct contact</a:t>
            </a:r>
          </a:p>
        </p:txBody>
      </p:sp>
      <p:sp>
        <p:nvSpPr>
          <p:cNvPr id="26627" name="FlagCount" hidden="1">
            <a:hlinkClick r:id="rId3" action="ppaction://hlinkfile"/>
            <a:extLst>
              <a:ext uri="{FF2B5EF4-FFF2-40B4-BE49-F238E27FC236}">
                <a16:creationId xmlns:a16="http://schemas.microsoft.com/office/drawing/2014/main" id="{58D9CDD2-B530-F284-AA70-6571A715AB8D}"/>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pic>
        <p:nvPicPr>
          <p:cNvPr id="26628" name="Picture 4" descr="venn diagram of commensalism, mutualism and parasitism">
            <a:extLst>
              <a:ext uri="{FF2B5EF4-FFF2-40B4-BE49-F238E27FC236}">
                <a16:creationId xmlns:a16="http://schemas.microsoft.com/office/drawing/2014/main" id="{D69DF9A3-694B-FD15-21A7-60AD145485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895600"/>
            <a:ext cx="35052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99F1-EFC9-56F7-2E8A-F8C304879B49}"/>
              </a:ext>
            </a:extLst>
          </p:cNvPr>
          <p:cNvSpPr>
            <a:spLocks noGrp="1"/>
          </p:cNvSpPr>
          <p:nvPr>
            <p:ph type="title"/>
          </p:nvPr>
        </p:nvSpPr>
        <p:spPr/>
        <p:txBody>
          <a:bodyPr/>
          <a:lstStyle/>
          <a:p>
            <a:pPr algn="l"/>
            <a:r>
              <a:rPr lang="en-US" dirty="0"/>
              <a:t>Ecology: Community Dynamics</a:t>
            </a:r>
          </a:p>
        </p:txBody>
      </p:sp>
      <p:sp>
        <p:nvSpPr>
          <p:cNvPr id="27650" name="Rectangle 3">
            <a:extLst>
              <a:ext uri="{FF2B5EF4-FFF2-40B4-BE49-F238E27FC236}">
                <a16:creationId xmlns:a16="http://schemas.microsoft.com/office/drawing/2014/main" id="{67CA1521-8A28-1B3A-DC6D-FDBB1D6E1DBD}"/>
              </a:ext>
            </a:extLst>
          </p:cNvPr>
          <p:cNvSpPr>
            <a:spLocks noGrp="1" noChangeArrowheads="1"/>
          </p:cNvSpPr>
          <p:nvPr>
            <p:ph idx="1"/>
          </p:nvPr>
        </p:nvSpPr>
        <p:spPr>
          <a:xfrm>
            <a:off x="211494" y="838200"/>
            <a:ext cx="4648200" cy="5638800"/>
          </a:xfrm>
        </p:spPr>
        <p:txBody>
          <a:bodyPr/>
          <a:lstStyle/>
          <a:p>
            <a:pPr marL="0" indent="0" eaLnBrk="1" hangingPunct="1">
              <a:buNone/>
            </a:pPr>
            <a:r>
              <a:rPr lang="en-US" altLang="en-US" sz="2400" b="1" dirty="0">
                <a:solidFill>
                  <a:srgbClr val="FF0000"/>
                </a:solidFill>
              </a:rPr>
              <a:t>Symbiosis: mutualism</a:t>
            </a:r>
            <a:endParaRPr lang="en-US" altLang="en-US" sz="2600" dirty="0"/>
          </a:p>
          <a:p>
            <a:pPr marL="0" indent="0" eaLnBrk="1" hangingPunct="1">
              <a:buNone/>
            </a:pPr>
            <a:r>
              <a:rPr lang="en-US" altLang="en-US" sz="2600" dirty="0"/>
              <a:t>Association between </a:t>
            </a:r>
            <a:r>
              <a:rPr lang="en-US" altLang="en-US" sz="2600" i="1" dirty="0"/>
              <a:t>Acacia</a:t>
            </a:r>
            <a:r>
              <a:rPr lang="en-US" altLang="en-US" sz="2600" dirty="0"/>
              <a:t> and ants:</a:t>
            </a:r>
          </a:p>
          <a:p>
            <a:pPr lvl="1" eaLnBrk="1" hangingPunct="1">
              <a:spcBef>
                <a:spcPts val="1000"/>
              </a:spcBef>
            </a:pPr>
            <a:r>
              <a:rPr lang="en-US" altLang="en-US" sz="2400" dirty="0"/>
              <a:t>Ants live in hollow thorns.</a:t>
            </a:r>
          </a:p>
          <a:p>
            <a:pPr lvl="1" eaLnBrk="1" hangingPunct="1">
              <a:spcBef>
                <a:spcPts val="1000"/>
              </a:spcBef>
            </a:pPr>
            <a:r>
              <a:rPr lang="en-US" altLang="en-US" sz="2400" dirty="0"/>
              <a:t>Ants feed on sugar, fats and proteins from petiolar </a:t>
            </a:r>
            <a:r>
              <a:rPr lang="en-US" altLang="en-US" sz="2400" dirty="0" err="1"/>
              <a:t>nectaries</a:t>
            </a:r>
            <a:r>
              <a:rPr lang="en-US" altLang="en-US" sz="2400" dirty="0"/>
              <a:t> and from special bodies at tips of leaflets.</a:t>
            </a:r>
          </a:p>
          <a:p>
            <a:pPr lvl="1" eaLnBrk="1" hangingPunct="1">
              <a:spcBef>
                <a:spcPts val="1000"/>
              </a:spcBef>
            </a:pPr>
            <a:r>
              <a:rPr lang="en-US" altLang="en-US" sz="2400" dirty="0"/>
              <a:t>Ants attack other organisms that come into contact with plant.</a:t>
            </a:r>
          </a:p>
        </p:txBody>
      </p:sp>
      <p:pic>
        <p:nvPicPr>
          <p:cNvPr id="27651" name="Picture 10" descr="Ant eating tips of the Acacia leaves">
            <a:extLst>
              <a:ext uri="{FF2B5EF4-FFF2-40B4-BE49-F238E27FC236}">
                <a16:creationId xmlns:a16="http://schemas.microsoft.com/office/drawing/2014/main" id="{A7DB3928-772C-DA08-EE56-25A0815AE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990600"/>
            <a:ext cx="37719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11" descr="Ant crawling out of a hole in the thorn of the Acacia">
            <a:extLst>
              <a:ext uri="{FF2B5EF4-FFF2-40B4-BE49-F238E27FC236}">
                <a16:creationId xmlns:a16="http://schemas.microsoft.com/office/drawing/2014/main" id="{57EFDA7A-46B0-378E-FE89-25E14F3B6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0386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lichens">
            <a:extLst>
              <a:ext uri="{FF2B5EF4-FFF2-40B4-BE49-F238E27FC236}">
                <a16:creationId xmlns:a16="http://schemas.microsoft.com/office/drawing/2014/main" id="{7BA8EB8F-6751-FCF7-1F37-E3358CE96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620" y="1495555"/>
            <a:ext cx="69342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5" descr="root nodules">
            <a:extLst>
              <a:ext uri="{FF2B5EF4-FFF2-40B4-BE49-F238E27FC236}">
                <a16:creationId xmlns:a16="http://schemas.microsoft.com/office/drawing/2014/main" id="{F96C7180-31B3-8991-9317-F1B4D8582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65" y="1676400"/>
            <a:ext cx="28575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CCB96B84-2480-1FF7-7949-16B77972F53E}"/>
              </a:ext>
            </a:extLst>
          </p:cNvPr>
          <p:cNvSpPr>
            <a:spLocks noGrp="1"/>
          </p:cNvSpPr>
          <p:nvPr>
            <p:ph type="title"/>
          </p:nvPr>
        </p:nvSpPr>
        <p:spPr/>
        <p:txBody>
          <a:bodyPr/>
          <a:lstStyle/>
          <a:p>
            <a:pPr algn="l"/>
            <a:r>
              <a:rPr lang="en-US" dirty="0"/>
              <a:t>Ecology: Community Dynamics</a:t>
            </a:r>
          </a:p>
        </p:txBody>
      </p:sp>
      <p:sp>
        <p:nvSpPr>
          <p:cNvPr id="3" name="Content Placeholder 2">
            <a:extLst>
              <a:ext uri="{FF2B5EF4-FFF2-40B4-BE49-F238E27FC236}">
                <a16:creationId xmlns:a16="http://schemas.microsoft.com/office/drawing/2014/main" id="{E4F1D12E-78BC-3269-7431-818AB3DB15E6}"/>
              </a:ext>
            </a:extLst>
          </p:cNvPr>
          <p:cNvSpPr>
            <a:spLocks noGrp="1"/>
          </p:cNvSpPr>
          <p:nvPr>
            <p:ph idx="1"/>
          </p:nvPr>
        </p:nvSpPr>
        <p:spPr>
          <a:xfrm>
            <a:off x="152400" y="914400"/>
            <a:ext cx="8686800" cy="762000"/>
          </a:xfrm>
        </p:spPr>
        <p:txBody>
          <a:bodyPr/>
          <a:lstStyle/>
          <a:p>
            <a:pPr marL="0" indent="0">
              <a:buNone/>
            </a:pPr>
            <a:r>
              <a:rPr kumimoji="0" lang="en-US" altLang="en-US" sz="2800" b="1" i="0" u="none" strike="noStrike" kern="0" cap="none" spc="0" normalizeH="0" baseline="0" noProof="0" dirty="0">
                <a:ln>
                  <a:noFill/>
                </a:ln>
                <a:solidFill>
                  <a:srgbClr val="FF0000"/>
                </a:solidFill>
                <a:effectLst/>
                <a:uLnTx/>
                <a:uFillTx/>
                <a:latin typeface="Arial"/>
                <a:ea typeface="+mn-ea"/>
                <a:cs typeface="+mn-cs"/>
              </a:rPr>
              <a:t>Symbiosis: mutualism</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6" descr="parasitic plant, witches hair">
            <a:extLst>
              <a:ext uri="{FF2B5EF4-FFF2-40B4-BE49-F238E27FC236}">
                <a16:creationId xmlns:a16="http://schemas.microsoft.com/office/drawing/2014/main" id="{B17EEE8E-46B9-E376-F28C-E7E40B4BA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92" y="3723866"/>
            <a:ext cx="4391608" cy="298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BF6A26B-F34B-BB91-06E0-CA7C60AB1BBB}"/>
              </a:ext>
            </a:extLst>
          </p:cNvPr>
          <p:cNvSpPr>
            <a:spLocks noGrp="1"/>
          </p:cNvSpPr>
          <p:nvPr>
            <p:ph type="title"/>
          </p:nvPr>
        </p:nvSpPr>
        <p:spPr/>
        <p:txBody>
          <a:bodyPr/>
          <a:lstStyle/>
          <a:p>
            <a:pPr algn="l"/>
            <a:r>
              <a:rPr lang="en-US" dirty="0"/>
              <a:t>Ecology: Community Dynamics</a:t>
            </a:r>
          </a:p>
        </p:txBody>
      </p:sp>
      <p:sp>
        <p:nvSpPr>
          <p:cNvPr id="3" name="Content Placeholder 2">
            <a:extLst>
              <a:ext uri="{FF2B5EF4-FFF2-40B4-BE49-F238E27FC236}">
                <a16:creationId xmlns:a16="http://schemas.microsoft.com/office/drawing/2014/main" id="{BEC35B33-23EF-C14B-1305-F0E9CFFDB21A}"/>
              </a:ext>
            </a:extLst>
          </p:cNvPr>
          <p:cNvSpPr>
            <a:spLocks noGrp="1"/>
          </p:cNvSpPr>
          <p:nvPr>
            <p:ph idx="1"/>
          </p:nvPr>
        </p:nvSpPr>
        <p:spPr>
          <a:xfrm>
            <a:off x="152400" y="914400"/>
            <a:ext cx="8686800" cy="1371600"/>
          </a:xfrm>
        </p:spPr>
        <p:txBody>
          <a:bodyPr/>
          <a:lstStyle/>
          <a:p>
            <a:pPr marL="0" indent="0">
              <a:buNone/>
            </a:pPr>
            <a:r>
              <a:rPr kumimoji="0" lang="en-US" altLang="en-US" sz="2800" b="1" i="0" u="none" strike="noStrike" kern="0" cap="none" spc="0" normalizeH="0" baseline="0" noProof="0" dirty="0">
                <a:ln>
                  <a:noFill/>
                </a:ln>
                <a:solidFill>
                  <a:srgbClr val="FF0000"/>
                </a:solidFill>
                <a:effectLst/>
                <a:uLnTx/>
                <a:uFillTx/>
                <a:latin typeface="Arial"/>
                <a:ea typeface="+mn-ea"/>
                <a:cs typeface="+mn-cs"/>
              </a:rPr>
              <a:t>Symbiosis: Parasitism</a:t>
            </a:r>
            <a:endParaRPr lang="en-US" dirty="0"/>
          </a:p>
        </p:txBody>
      </p:sp>
      <p:pic>
        <p:nvPicPr>
          <p:cNvPr id="4" name="Picture 3" descr="parasitic isopod on a fish">
            <a:extLst>
              <a:ext uri="{FF2B5EF4-FFF2-40B4-BE49-F238E27FC236}">
                <a16:creationId xmlns:a16="http://schemas.microsoft.com/office/drawing/2014/main" id="{C3F8549C-EC61-D7FC-A48C-B6A32D463FA9}"/>
              </a:ext>
            </a:extLst>
          </p:cNvPr>
          <p:cNvPicPr>
            <a:picLocks noChangeAspect="1"/>
          </p:cNvPicPr>
          <p:nvPr/>
        </p:nvPicPr>
        <p:blipFill>
          <a:blip r:embed="rId3"/>
          <a:stretch>
            <a:fillRect/>
          </a:stretch>
        </p:blipFill>
        <p:spPr>
          <a:xfrm>
            <a:off x="5181600" y="3592180"/>
            <a:ext cx="3657600" cy="3095244"/>
          </a:xfrm>
          <a:prstGeom prst="rect">
            <a:avLst/>
          </a:prstGeom>
        </p:spPr>
      </p:pic>
      <p:pic>
        <p:nvPicPr>
          <p:cNvPr id="5" name="Picture 4" descr="a tick on a person's finger">
            <a:extLst>
              <a:ext uri="{FF2B5EF4-FFF2-40B4-BE49-F238E27FC236}">
                <a16:creationId xmlns:a16="http://schemas.microsoft.com/office/drawing/2014/main" id="{58DCBFC1-C365-4A96-A68A-7B57830C6967}"/>
              </a:ext>
            </a:extLst>
          </p:cNvPr>
          <p:cNvPicPr>
            <a:picLocks noChangeAspect="1"/>
          </p:cNvPicPr>
          <p:nvPr/>
        </p:nvPicPr>
        <p:blipFill>
          <a:blip r:embed="rId4"/>
          <a:stretch>
            <a:fillRect/>
          </a:stretch>
        </p:blipFill>
        <p:spPr>
          <a:xfrm>
            <a:off x="337457" y="1752600"/>
            <a:ext cx="3090697" cy="1738517"/>
          </a:xfrm>
          <a:prstGeom prst="rect">
            <a:avLst/>
          </a:prstGeom>
        </p:spPr>
      </p:pic>
      <p:pic>
        <p:nvPicPr>
          <p:cNvPr id="6" name="Picture 5" descr="a parasitic worm in muscle tissue">
            <a:extLst>
              <a:ext uri="{FF2B5EF4-FFF2-40B4-BE49-F238E27FC236}">
                <a16:creationId xmlns:a16="http://schemas.microsoft.com/office/drawing/2014/main" id="{CFD3FA5E-DFFB-EA69-2485-B96A9686216D}"/>
              </a:ext>
            </a:extLst>
          </p:cNvPr>
          <p:cNvPicPr>
            <a:picLocks noChangeAspect="1"/>
          </p:cNvPicPr>
          <p:nvPr/>
        </p:nvPicPr>
        <p:blipFill>
          <a:blip r:embed="rId5"/>
          <a:stretch>
            <a:fillRect/>
          </a:stretch>
        </p:blipFill>
        <p:spPr>
          <a:xfrm>
            <a:off x="5181600" y="848134"/>
            <a:ext cx="3357403" cy="252991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descr="epiphytic plants growing on branches">
            <a:extLst>
              <a:ext uri="{FF2B5EF4-FFF2-40B4-BE49-F238E27FC236}">
                <a16:creationId xmlns:a16="http://schemas.microsoft.com/office/drawing/2014/main" id="{34F22130-E998-470A-3F7A-55056F290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BC208BED-2D80-B3D6-7D2C-2492B807F9CB}"/>
              </a:ext>
            </a:extLst>
          </p:cNvPr>
          <p:cNvSpPr>
            <a:spLocks noGrp="1"/>
          </p:cNvSpPr>
          <p:nvPr>
            <p:ph type="title"/>
          </p:nvPr>
        </p:nvSpPr>
        <p:spPr/>
        <p:txBody>
          <a:bodyPr/>
          <a:lstStyle/>
          <a:p>
            <a:pPr algn="l"/>
            <a:r>
              <a:rPr lang="en-US" dirty="0"/>
              <a:t>Ecology: Community Dynamics</a:t>
            </a:r>
          </a:p>
        </p:txBody>
      </p:sp>
      <p:sp>
        <p:nvSpPr>
          <p:cNvPr id="3" name="Content Placeholder 2">
            <a:extLst>
              <a:ext uri="{FF2B5EF4-FFF2-40B4-BE49-F238E27FC236}">
                <a16:creationId xmlns:a16="http://schemas.microsoft.com/office/drawing/2014/main" id="{1D8A0A1E-5AFC-6E87-2A03-A4B56900D26E}"/>
              </a:ext>
            </a:extLst>
          </p:cNvPr>
          <p:cNvSpPr>
            <a:spLocks noGrp="1"/>
          </p:cNvSpPr>
          <p:nvPr>
            <p:ph idx="1"/>
          </p:nvPr>
        </p:nvSpPr>
        <p:spPr/>
        <p:txBody>
          <a:bodyPr/>
          <a:lstStyle/>
          <a:p>
            <a:pPr marL="0" marR="0" lvl="0" indent="0" algn="l" defTabSz="914400" rtl="0" eaLnBrk="0" fontAlgn="base" latinLnBrk="0" hangingPunct="0">
              <a:lnSpc>
                <a:spcPct val="100000"/>
              </a:lnSpc>
              <a:spcBef>
                <a:spcPts val="2400"/>
              </a:spcBef>
              <a:spcAft>
                <a:spcPct val="0"/>
              </a:spcAft>
              <a:buClrTx/>
              <a:buSzPct val="55000"/>
              <a:buFont typeface="Wingdings" panose="05000000000000000000" pitchFamily="2" charset="2"/>
              <a:buNone/>
              <a:tabLst/>
              <a:defRPr/>
            </a:pPr>
            <a:r>
              <a:rPr kumimoji="0" lang="en-US" altLang="en-US" sz="2800" b="1" i="0" u="none" strike="noStrike" kern="0" cap="none" spc="0" normalizeH="0" baseline="0" noProof="0" dirty="0">
                <a:ln>
                  <a:noFill/>
                </a:ln>
                <a:solidFill>
                  <a:srgbClr val="FF0000"/>
                </a:solidFill>
                <a:effectLst/>
                <a:uLnTx/>
                <a:uFillTx/>
                <a:latin typeface="Arial"/>
                <a:ea typeface="+mn-ea"/>
                <a:cs typeface="+mn-cs"/>
              </a:rPr>
              <a:t>Symbiosis: Commensalism</a:t>
            </a:r>
            <a:endParaRPr kumimoji="0" lang="en-US" sz="3000" b="1" i="0" u="none" strike="noStrike" kern="0" cap="none" spc="0" normalizeH="0" baseline="0" noProof="0" dirty="0">
              <a:ln>
                <a:noFill/>
              </a:ln>
              <a:solidFill>
                <a:srgbClr val="FFFFFF"/>
              </a:solidFill>
              <a:effectLst/>
              <a:uLnTx/>
              <a:uFillTx/>
              <a:latin typeface="Arial"/>
              <a:ea typeface="+mn-ea"/>
              <a:cs typeface="+mn-cs"/>
            </a:endParaRPr>
          </a:p>
          <a:p>
            <a:pPr marL="0" indent="0">
              <a:buNone/>
            </a:pPr>
            <a:endParaRPr lang="en-US" dirty="0"/>
          </a:p>
        </p:txBody>
      </p:sp>
      <p:pic>
        <p:nvPicPr>
          <p:cNvPr id="4" name="Picture 3" descr="whale with barnacles growing on it.">
            <a:extLst>
              <a:ext uri="{FF2B5EF4-FFF2-40B4-BE49-F238E27FC236}">
                <a16:creationId xmlns:a16="http://schemas.microsoft.com/office/drawing/2014/main" id="{8DA96EEB-E6BE-3231-C5B0-43CED5F87353}"/>
              </a:ext>
            </a:extLst>
          </p:cNvPr>
          <p:cNvPicPr>
            <a:picLocks noChangeAspect="1"/>
          </p:cNvPicPr>
          <p:nvPr/>
        </p:nvPicPr>
        <p:blipFill>
          <a:blip r:embed="rId3"/>
          <a:stretch>
            <a:fillRect/>
          </a:stretch>
        </p:blipFill>
        <p:spPr>
          <a:xfrm>
            <a:off x="4267200" y="4034129"/>
            <a:ext cx="4724400" cy="26574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E3E5-50CA-9CB3-18CC-85627E6A8631}"/>
              </a:ext>
            </a:extLst>
          </p:cNvPr>
          <p:cNvSpPr>
            <a:spLocks noGrp="1"/>
          </p:cNvSpPr>
          <p:nvPr>
            <p:ph type="title"/>
          </p:nvPr>
        </p:nvSpPr>
        <p:spPr/>
        <p:txBody>
          <a:bodyPr/>
          <a:lstStyle/>
          <a:p>
            <a:pPr algn="l"/>
            <a:r>
              <a:rPr lang="en-US" dirty="0"/>
              <a:t>Ecology: Ecosystem Dynamics</a:t>
            </a:r>
          </a:p>
        </p:txBody>
      </p:sp>
      <p:sp>
        <p:nvSpPr>
          <p:cNvPr id="31746" name="Rectangle 2">
            <a:extLst>
              <a:ext uri="{FF2B5EF4-FFF2-40B4-BE49-F238E27FC236}">
                <a16:creationId xmlns:a16="http://schemas.microsoft.com/office/drawing/2014/main" id="{DA9D3E9D-77CF-4DBD-98A6-1F942FF3C768}"/>
              </a:ext>
            </a:extLst>
          </p:cNvPr>
          <p:cNvSpPr>
            <a:spLocks noGrp="1" noChangeArrowheads="1"/>
          </p:cNvSpPr>
          <p:nvPr>
            <p:ph idx="1"/>
          </p:nvPr>
        </p:nvSpPr>
        <p:spPr>
          <a:xfrm>
            <a:off x="214296" y="811284"/>
            <a:ext cx="8686800" cy="5909310"/>
          </a:xfrm>
        </p:spPr>
        <p:txBody>
          <a:bodyPr>
            <a:spAutoFit/>
          </a:bodyPr>
          <a:lstStyle/>
          <a:p>
            <a:pPr marL="0" indent="0" eaLnBrk="1" hangingPunct="1">
              <a:spcBef>
                <a:spcPct val="25000"/>
              </a:spcBef>
              <a:buNone/>
            </a:pPr>
            <a:r>
              <a:rPr lang="en-US" altLang="en-US" sz="2400" b="0" dirty="0"/>
              <a:t>Trophic structures can be represented by food chains</a:t>
            </a:r>
          </a:p>
          <a:p>
            <a:pPr marL="0" indent="0" eaLnBrk="1" hangingPunct="1">
              <a:spcBef>
                <a:spcPct val="25000"/>
              </a:spcBef>
              <a:buNone/>
            </a:pPr>
            <a:endParaRPr lang="en-US" altLang="en-US" sz="2400" b="0" dirty="0"/>
          </a:p>
          <a:p>
            <a:pPr marL="0" indent="0" eaLnBrk="1" hangingPunct="1">
              <a:spcBef>
                <a:spcPct val="25000"/>
              </a:spcBef>
              <a:buNone/>
            </a:pPr>
            <a:endParaRPr lang="en-US" altLang="en-US" sz="2400" b="0" dirty="0"/>
          </a:p>
          <a:p>
            <a:pPr marL="0" indent="0" eaLnBrk="1" hangingPunct="1">
              <a:spcBef>
                <a:spcPct val="25000"/>
              </a:spcBef>
              <a:buNone/>
            </a:pPr>
            <a:endParaRPr lang="en-US" altLang="en-US" sz="2400" b="0" dirty="0"/>
          </a:p>
          <a:p>
            <a:pPr marL="0" indent="0" eaLnBrk="1" hangingPunct="1">
              <a:spcBef>
                <a:spcPct val="25000"/>
              </a:spcBef>
              <a:buNone/>
            </a:pPr>
            <a:endParaRPr lang="en-US" altLang="en-US" sz="2400" b="0" dirty="0"/>
          </a:p>
          <a:p>
            <a:pPr marL="0" indent="0" eaLnBrk="1" hangingPunct="1">
              <a:spcBef>
                <a:spcPct val="25000"/>
              </a:spcBef>
              <a:buNone/>
            </a:pPr>
            <a:endParaRPr lang="en-US" altLang="en-US" sz="2400" b="0" dirty="0"/>
          </a:p>
          <a:p>
            <a:pPr marL="0" indent="0" eaLnBrk="1" hangingPunct="1">
              <a:spcBef>
                <a:spcPct val="25000"/>
              </a:spcBef>
              <a:buNone/>
            </a:pPr>
            <a:endParaRPr lang="en-US" altLang="en-US" sz="2400" b="0" dirty="0"/>
          </a:p>
          <a:p>
            <a:pPr marL="0" indent="0" eaLnBrk="1" hangingPunct="1">
              <a:spcBef>
                <a:spcPct val="25000"/>
              </a:spcBef>
              <a:buNone/>
            </a:pPr>
            <a:endParaRPr lang="en-US" altLang="en-US" sz="2400" b="0" dirty="0"/>
          </a:p>
          <a:p>
            <a:pPr marL="0" indent="0" eaLnBrk="1" hangingPunct="1">
              <a:spcBef>
                <a:spcPct val="25000"/>
              </a:spcBef>
              <a:buNone/>
            </a:pPr>
            <a:endParaRPr lang="en-US" altLang="en-US" sz="2400" b="0" dirty="0"/>
          </a:p>
          <a:p>
            <a:pPr marL="0" indent="0" eaLnBrk="1" hangingPunct="1">
              <a:spcBef>
                <a:spcPct val="25000"/>
              </a:spcBef>
              <a:buNone/>
            </a:pPr>
            <a:endParaRPr lang="en-US" altLang="en-US" sz="2400" b="0" dirty="0"/>
          </a:p>
          <a:p>
            <a:pPr marL="0" indent="0" eaLnBrk="1" hangingPunct="1">
              <a:spcBef>
                <a:spcPct val="25000"/>
              </a:spcBef>
              <a:buNone/>
            </a:pPr>
            <a:endParaRPr lang="en-US" altLang="en-US" sz="2400" b="0" dirty="0"/>
          </a:p>
          <a:p>
            <a:pPr marL="0" indent="0" eaLnBrk="1" hangingPunct="1">
              <a:spcBef>
                <a:spcPct val="25000"/>
              </a:spcBef>
              <a:buNone/>
            </a:pPr>
            <a:r>
              <a:rPr lang="en-US" altLang="en-US" sz="2400" b="0" dirty="0">
                <a:solidFill>
                  <a:schemeClr val="bg1"/>
                </a:solidFill>
                <a:latin typeface="Arial" panose="020B0604020202020204" pitchFamily="34" charset="0"/>
              </a:rPr>
              <a:t>Decomposers: fungi and bacteria decompose waste matter and recycle nutrients in ecosystems</a:t>
            </a:r>
          </a:p>
        </p:txBody>
      </p:sp>
      <p:pic>
        <p:nvPicPr>
          <p:cNvPr id="4" name="Picture 3" descr="trophic levels of a marine ecosystem compared to a terrestrial ecosystem">
            <a:extLst>
              <a:ext uri="{FF2B5EF4-FFF2-40B4-BE49-F238E27FC236}">
                <a16:creationId xmlns:a16="http://schemas.microsoft.com/office/drawing/2014/main" id="{6104C21E-AE6C-F669-53E1-01CFBC5C9023}"/>
              </a:ext>
            </a:extLst>
          </p:cNvPr>
          <p:cNvPicPr>
            <a:picLocks noChangeAspect="1"/>
          </p:cNvPicPr>
          <p:nvPr/>
        </p:nvPicPr>
        <p:blipFill rotWithShape="1">
          <a:blip r:embed="rId3">
            <a:extLst>
              <a:ext uri="{28A0092B-C50C-407E-A947-70E740481C1C}">
                <a14:useLocalDpi xmlns:a14="http://schemas.microsoft.com/office/drawing/2010/main" val="0"/>
              </a:ext>
            </a:extLst>
          </a:blip>
          <a:srcRect l="18515" t="40000" r="41875"/>
          <a:stretch/>
        </p:blipFill>
        <p:spPr>
          <a:xfrm>
            <a:off x="2819400" y="1604665"/>
            <a:ext cx="2971801" cy="4114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food chain including decomposers">
            <a:extLst>
              <a:ext uri="{FF2B5EF4-FFF2-40B4-BE49-F238E27FC236}">
                <a16:creationId xmlns:a16="http://schemas.microsoft.com/office/drawing/2014/main" id="{A3B841AD-511C-D9DE-5036-69E41D372A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4"/>
          <a:stretch/>
        </p:blipFill>
        <p:spPr bwMode="auto">
          <a:xfrm>
            <a:off x="4876800" y="723122"/>
            <a:ext cx="3779588" cy="585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76B67F3E-57D2-B81A-0C86-E1FEECACD7FD}"/>
              </a:ext>
            </a:extLst>
          </p:cNvPr>
          <p:cNvSpPr>
            <a:spLocks noGrp="1"/>
          </p:cNvSpPr>
          <p:nvPr>
            <p:ph type="title"/>
          </p:nvPr>
        </p:nvSpPr>
        <p:spPr>
          <a:xfrm>
            <a:off x="228600" y="152400"/>
            <a:ext cx="6248400" cy="533400"/>
          </a:xfrm>
        </p:spPr>
        <p:txBody>
          <a:bodyPr/>
          <a:lstStyle/>
          <a:p>
            <a:pPr algn="l"/>
            <a:r>
              <a:rPr lang="en-US" dirty="0"/>
              <a:t>Ecology: Ecosystem Dynamics</a:t>
            </a:r>
          </a:p>
        </p:txBody>
      </p:sp>
      <p:sp>
        <p:nvSpPr>
          <p:cNvPr id="3" name="Content Placeholder 2">
            <a:extLst>
              <a:ext uri="{FF2B5EF4-FFF2-40B4-BE49-F238E27FC236}">
                <a16:creationId xmlns:a16="http://schemas.microsoft.com/office/drawing/2014/main" id="{69AF29A4-756F-B87C-6B21-151B10747B76}"/>
              </a:ext>
            </a:extLst>
          </p:cNvPr>
          <p:cNvSpPr>
            <a:spLocks noGrp="1"/>
          </p:cNvSpPr>
          <p:nvPr>
            <p:ph idx="1"/>
          </p:nvPr>
        </p:nvSpPr>
        <p:spPr>
          <a:xfrm>
            <a:off x="320351" y="1066800"/>
            <a:ext cx="4267200" cy="2743200"/>
          </a:xfrm>
        </p:spPr>
        <p:txBody>
          <a:bodyPr/>
          <a:lstStyle/>
          <a:p>
            <a:pPr marL="0" indent="0">
              <a:buNone/>
            </a:pPr>
            <a:r>
              <a:rPr lang="en-US" b="0" dirty="0"/>
              <a:t>Energy moves into an ecosystem in the form of sunlight captured by </a:t>
            </a:r>
            <a:r>
              <a:rPr lang="en-US" b="0" dirty="0" err="1"/>
              <a:t>photosynthesizers</a:t>
            </a:r>
            <a:r>
              <a:rPr lang="en-US" b="0" dirty="0"/>
              <a:t> and out in the form of heat.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levels of organization">
            <a:extLst>
              <a:ext uri="{FF2B5EF4-FFF2-40B4-BE49-F238E27FC236}">
                <a16:creationId xmlns:a16="http://schemas.microsoft.com/office/drawing/2014/main" id="{F2E7F845-E0E9-F950-D43A-FF2559F4DC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663"/>
          <a:stretch/>
        </p:blipFill>
        <p:spPr bwMode="auto">
          <a:xfrm>
            <a:off x="3810000" y="304800"/>
            <a:ext cx="50038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DDBE882-7F39-308F-CAFD-86EA32A93C9B}"/>
              </a:ext>
            </a:extLst>
          </p:cNvPr>
          <p:cNvSpPr>
            <a:spLocks noGrp="1"/>
          </p:cNvSpPr>
          <p:nvPr>
            <p:ph type="title"/>
          </p:nvPr>
        </p:nvSpPr>
        <p:spPr>
          <a:xfrm>
            <a:off x="152400" y="216763"/>
            <a:ext cx="8686800" cy="533400"/>
          </a:xfrm>
        </p:spPr>
        <p:txBody>
          <a:bodyPr/>
          <a:lstStyle/>
          <a:p>
            <a:pPr algn="l"/>
            <a:r>
              <a:rPr lang="en-US" dirty="0"/>
              <a:t>Ecology</a:t>
            </a:r>
          </a:p>
        </p:txBody>
      </p:sp>
      <p:sp>
        <p:nvSpPr>
          <p:cNvPr id="3" name="Content Placeholder 2">
            <a:extLst>
              <a:ext uri="{FF2B5EF4-FFF2-40B4-BE49-F238E27FC236}">
                <a16:creationId xmlns:a16="http://schemas.microsoft.com/office/drawing/2014/main" id="{8D56F4CE-E06F-09DE-5E0D-A06CFEE00F6C}"/>
              </a:ext>
            </a:extLst>
          </p:cNvPr>
          <p:cNvSpPr>
            <a:spLocks noGrp="1"/>
          </p:cNvSpPr>
          <p:nvPr>
            <p:ph idx="1"/>
          </p:nvPr>
        </p:nvSpPr>
        <p:spPr>
          <a:xfrm>
            <a:off x="533400" y="1828800"/>
            <a:ext cx="2895600" cy="1600200"/>
          </a:xfrm>
        </p:spPr>
        <p:txBody>
          <a:bodyPr/>
          <a:lstStyle/>
          <a:p>
            <a:pPr marL="0" indent="0">
              <a:spcBef>
                <a:spcPts val="0"/>
              </a:spcBef>
              <a:buNone/>
            </a:pPr>
            <a:r>
              <a:rPr lang="en-US" sz="2800" b="0" dirty="0"/>
              <a:t>Levels of </a:t>
            </a:r>
          </a:p>
          <a:p>
            <a:pPr marL="0" indent="0">
              <a:spcBef>
                <a:spcPts val="0"/>
              </a:spcBef>
              <a:buNone/>
            </a:pPr>
            <a:r>
              <a:rPr lang="en-US" sz="2800" b="0" dirty="0"/>
              <a:t>Organization</a:t>
            </a:r>
          </a:p>
          <a:p>
            <a:pPr marL="0" indent="0">
              <a:spcBef>
                <a:spcPts val="0"/>
              </a:spcBef>
              <a:buNone/>
            </a:pPr>
            <a:endParaRPr lang="en-US" sz="2800" b="0" dirty="0"/>
          </a:p>
          <a:p>
            <a:pPr marL="0" indent="0">
              <a:spcBef>
                <a:spcPts val="0"/>
              </a:spcBef>
              <a:buNone/>
            </a:pPr>
            <a:r>
              <a:rPr lang="en-US" sz="2800" b="0" dirty="0"/>
              <a:t>Ecology focuses on the dynamics at the population and ecosystem levels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CEB8-E271-0D9D-066C-4DF5EAB80EE7}"/>
              </a:ext>
            </a:extLst>
          </p:cNvPr>
          <p:cNvSpPr>
            <a:spLocks noGrp="1"/>
          </p:cNvSpPr>
          <p:nvPr>
            <p:ph type="title"/>
          </p:nvPr>
        </p:nvSpPr>
        <p:spPr/>
        <p:txBody>
          <a:bodyPr/>
          <a:lstStyle/>
          <a:p>
            <a:pPr algn="l"/>
            <a:r>
              <a:rPr lang="en-US" dirty="0"/>
              <a:t>Ecology: Ecosystem Dynamics</a:t>
            </a:r>
          </a:p>
        </p:txBody>
      </p:sp>
      <p:sp>
        <p:nvSpPr>
          <p:cNvPr id="34818" name="Rectangle 2">
            <a:extLst>
              <a:ext uri="{FF2B5EF4-FFF2-40B4-BE49-F238E27FC236}">
                <a16:creationId xmlns:a16="http://schemas.microsoft.com/office/drawing/2014/main" id="{A1BDF52C-EBC6-9FF9-5824-6E504061A3F4}"/>
              </a:ext>
            </a:extLst>
          </p:cNvPr>
          <p:cNvSpPr>
            <a:spLocks noGrp="1" noChangeArrowheads="1"/>
          </p:cNvSpPr>
          <p:nvPr>
            <p:ph idx="1"/>
          </p:nvPr>
        </p:nvSpPr>
        <p:spPr>
          <a:xfrm>
            <a:off x="152400" y="914400"/>
            <a:ext cx="8686800" cy="1908215"/>
          </a:xfrm>
        </p:spPr>
        <p:txBody>
          <a:bodyPr>
            <a:spAutoFit/>
          </a:bodyPr>
          <a:lstStyle/>
          <a:p>
            <a:pPr marL="0" indent="0" eaLnBrk="1" hangingPunct="1">
              <a:buFont typeface="Wingdings" panose="05000000000000000000" pitchFamily="2" charset="2"/>
              <a:buNone/>
            </a:pPr>
            <a:r>
              <a:rPr lang="en-US" altLang="en-US" sz="2600" b="0" dirty="0"/>
              <a:t>Energy supply limits the length of food chains</a:t>
            </a:r>
            <a:endParaRPr lang="en-US" altLang="en-US" b="0" dirty="0"/>
          </a:p>
          <a:p>
            <a:pPr marL="455613" indent="-334963" eaLnBrk="1" hangingPunct="1"/>
            <a:r>
              <a:rPr lang="en-US" altLang="en-US" sz="2400" b="0" dirty="0"/>
              <a:t>A pyramid of production shows the flow of energy from producers to primary consumers and to higher trophic levels</a:t>
            </a:r>
          </a:p>
        </p:txBody>
      </p:sp>
      <p:sp>
        <p:nvSpPr>
          <p:cNvPr id="34819" name="FlagCount" hidden="1">
            <a:hlinkClick r:id="rId3" action="ppaction://hlinkfile"/>
            <a:extLst>
              <a:ext uri="{FF2B5EF4-FFF2-40B4-BE49-F238E27FC236}">
                <a16:creationId xmlns:a16="http://schemas.microsoft.com/office/drawing/2014/main" id="{82207FCD-6F22-C3D2-F74E-74902EC36D63}"/>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grpSp>
        <p:nvGrpSpPr>
          <p:cNvPr id="34820" name="Group 17" descr="trophic pyramid illustrating that energy diminishes as you move up the food chain">
            <a:extLst>
              <a:ext uri="{FF2B5EF4-FFF2-40B4-BE49-F238E27FC236}">
                <a16:creationId xmlns:a16="http://schemas.microsoft.com/office/drawing/2014/main" id="{33547B8F-9AB6-1B8A-A0EF-235C181B341F}"/>
              </a:ext>
            </a:extLst>
          </p:cNvPr>
          <p:cNvGrpSpPr>
            <a:grpSpLocks/>
          </p:cNvGrpSpPr>
          <p:nvPr/>
        </p:nvGrpSpPr>
        <p:grpSpPr bwMode="auto">
          <a:xfrm>
            <a:off x="2316163" y="2976563"/>
            <a:ext cx="5267325" cy="3457575"/>
            <a:chOff x="1459" y="1875"/>
            <a:chExt cx="3318" cy="2178"/>
          </a:xfrm>
        </p:grpSpPr>
        <p:pic>
          <p:nvPicPr>
            <p:cNvPr id="34821" name="Picture 7" descr="trophic pyramid illustrating that energy diminishes as you move up the food chain">
              <a:extLst>
                <a:ext uri="{FF2B5EF4-FFF2-40B4-BE49-F238E27FC236}">
                  <a16:creationId xmlns:a16="http://schemas.microsoft.com/office/drawing/2014/main" id="{835D3BAA-A4AF-A22F-1792-D53DC3CFE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 y="1875"/>
              <a:ext cx="3318" cy="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8">
              <a:extLst>
                <a:ext uri="{FF2B5EF4-FFF2-40B4-BE49-F238E27FC236}">
                  <a16:creationId xmlns:a16="http://schemas.microsoft.com/office/drawing/2014/main" id="{920CFDFF-E8F5-A348-6EA3-AFDF78EDA6D9}"/>
                </a:ext>
              </a:extLst>
            </p:cNvPr>
            <p:cNvSpPr txBox="1">
              <a:spLocks noChangeArrowheads="1"/>
            </p:cNvSpPr>
            <p:nvPr/>
          </p:nvSpPr>
          <p:spPr bwMode="auto">
            <a:xfrm>
              <a:off x="1572" y="2053"/>
              <a:ext cx="5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Tertiary</a:t>
              </a:r>
            </a:p>
            <a:p>
              <a:pPr algn="ctr"/>
              <a:r>
                <a:rPr lang="en-US" altLang="en-US" sz="1000">
                  <a:latin typeface="Arial" panose="020B0604020202020204" pitchFamily="34" charset="0"/>
                </a:rPr>
                <a:t>consumers</a:t>
              </a:r>
            </a:p>
          </p:txBody>
        </p:sp>
        <p:sp>
          <p:nvSpPr>
            <p:cNvPr id="34823" name="Text Box 9">
              <a:extLst>
                <a:ext uri="{FF2B5EF4-FFF2-40B4-BE49-F238E27FC236}">
                  <a16:creationId xmlns:a16="http://schemas.microsoft.com/office/drawing/2014/main" id="{D91B4260-083C-CCD7-949E-6FE9931D9F64}"/>
                </a:ext>
              </a:extLst>
            </p:cNvPr>
            <p:cNvSpPr txBox="1">
              <a:spLocks noChangeArrowheads="1"/>
            </p:cNvSpPr>
            <p:nvPr/>
          </p:nvSpPr>
          <p:spPr bwMode="auto">
            <a:xfrm>
              <a:off x="1572" y="2486"/>
              <a:ext cx="5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Secondary</a:t>
              </a:r>
              <a:br>
                <a:rPr lang="en-US" altLang="en-US" sz="1000">
                  <a:latin typeface="Arial" panose="020B0604020202020204" pitchFamily="34" charset="0"/>
                </a:rPr>
              </a:br>
              <a:r>
                <a:rPr lang="en-US" altLang="en-US" sz="1000">
                  <a:latin typeface="Arial" panose="020B0604020202020204" pitchFamily="34" charset="0"/>
                </a:rPr>
                <a:t>consumers</a:t>
              </a:r>
            </a:p>
          </p:txBody>
        </p:sp>
        <p:sp>
          <p:nvSpPr>
            <p:cNvPr id="34824" name="Text Box 10">
              <a:extLst>
                <a:ext uri="{FF2B5EF4-FFF2-40B4-BE49-F238E27FC236}">
                  <a16:creationId xmlns:a16="http://schemas.microsoft.com/office/drawing/2014/main" id="{6E23A75F-E219-0590-919C-59780323229B}"/>
                </a:ext>
              </a:extLst>
            </p:cNvPr>
            <p:cNvSpPr txBox="1">
              <a:spLocks noChangeArrowheads="1"/>
            </p:cNvSpPr>
            <p:nvPr/>
          </p:nvSpPr>
          <p:spPr bwMode="auto">
            <a:xfrm>
              <a:off x="1574" y="2900"/>
              <a:ext cx="5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Primary</a:t>
              </a:r>
            </a:p>
            <a:p>
              <a:pPr algn="ctr"/>
              <a:r>
                <a:rPr lang="en-US" altLang="en-US" sz="1000">
                  <a:latin typeface="Arial" panose="020B0604020202020204" pitchFamily="34" charset="0"/>
                </a:rPr>
                <a:t>consumers</a:t>
              </a:r>
            </a:p>
          </p:txBody>
        </p:sp>
        <p:sp>
          <p:nvSpPr>
            <p:cNvPr id="34825" name="Text Box 11">
              <a:extLst>
                <a:ext uri="{FF2B5EF4-FFF2-40B4-BE49-F238E27FC236}">
                  <a16:creationId xmlns:a16="http://schemas.microsoft.com/office/drawing/2014/main" id="{67D0F497-FA65-AA00-5DC4-89AF29CF9B77}"/>
                </a:ext>
              </a:extLst>
            </p:cNvPr>
            <p:cNvSpPr txBox="1">
              <a:spLocks noChangeArrowheads="1"/>
            </p:cNvSpPr>
            <p:nvPr/>
          </p:nvSpPr>
          <p:spPr bwMode="auto">
            <a:xfrm>
              <a:off x="1581" y="3342"/>
              <a:ext cx="47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Producers</a:t>
              </a:r>
            </a:p>
          </p:txBody>
        </p:sp>
        <p:sp>
          <p:nvSpPr>
            <p:cNvPr id="34826" name="Text Box 12">
              <a:extLst>
                <a:ext uri="{FF2B5EF4-FFF2-40B4-BE49-F238E27FC236}">
                  <a16:creationId xmlns:a16="http://schemas.microsoft.com/office/drawing/2014/main" id="{58E04CB1-8F81-29EC-D36F-B70B07F56708}"/>
                </a:ext>
              </a:extLst>
            </p:cNvPr>
            <p:cNvSpPr txBox="1">
              <a:spLocks noChangeArrowheads="1"/>
            </p:cNvSpPr>
            <p:nvPr/>
          </p:nvSpPr>
          <p:spPr bwMode="auto">
            <a:xfrm>
              <a:off x="3393" y="2019"/>
              <a:ext cx="36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10 kcal</a:t>
              </a:r>
            </a:p>
          </p:txBody>
        </p:sp>
        <p:sp>
          <p:nvSpPr>
            <p:cNvPr id="34827" name="Text Box 13">
              <a:extLst>
                <a:ext uri="{FF2B5EF4-FFF2-40B4-BE49-F238E27FC236}">
                  <a16:creationId xmlns:a16="http://schemas.microsoft.com/office/drawing/2014/main" id="{62070BB3-2F0D-C82F-8680-0DA06E0F1A33}"/>
                </a:ext>
              </a:extLst>
            </p:cNvPr>
            <p:cNvSpPr txBox="1">
              <a:spLocks noChangeArrowheads="1"/>
            </p:cNvSpPr>
            <p:nvPr/>
          </p:nvSpPr>
          <p:spPr bwMode="auto">
            <a:xfrm>
              <a:off x="3395" y="2320"/>
              <a:ext cx="4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100 kcal</a:t>
              </a:r>
            </a:p>
          </p:txBody>
        </p:sp>
        <p:sp>
          <p:nvSpPr>
            <p:cNvPr id="34828" name="Text Box 14">
              <a:extLst>
                <a:ext uri="{FF2B5EF4-FFF2-40B4-BE49-F238E27FC236}">
                  <a16:creationId xmlns:a16="http://schemas.microsoft.com/office/drawing/2014/main" id="{D0DD2A68-A6DE-C0F2-62D8-3340584B0E9E}"/>
                </a:ext>
              </a:extLst>
            </p:cNvPr>
            <p:cNvSpPr txBox="1">
              <a:spLocks noChangeArrowheads="1"/>
            </p:cNvSpPr>
            <p:nvPr/>
          </p:nvSpPr>
          <p:spPr bwMode="auto">
            <a:xfrm>
              <a:off x="3096" y="2939"/>
              <a:ext cx="4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1,000 kcal</a:t>
              </a:r>
            </a:p>
          </p:txBody>
        </p:sp>
        <p:sp>
          <p:nvSpPr>
            <p:cNvPr id="34829" name="Text Box 15">
              <a:extLst>
                <a:ext uri="{FF2B5EF4-FFF2-40B4-BE49-F238E27FC236}">
                  <a16:creationId xmlns:a16="http://schemas.microsoft.com/office/drawing/2014/main" id="{1A8AA77A-1E88-90EF-0F00-49B1EB152766}"/>
                </a:ext>
              </a:extLst>
            </p:cNvPr>
            <p:cNvSpPr txBox="1">
              <a:spLocks noChangeArrowheads="1"/>
            </p:cNvSpPr>
            <p:nvPr/>
          </p:nvSpPr>
          <p:spPr bwMode="auto">
            <a:xfrm>
              <a:off x="3052" y="3321"/>
              <a:ext cx="52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10,000 kcal</a:t>
              </a:r>
            </a:p>
          </p:txBody>
        </p:sp>
        <p:sp>
          <p:nvSpPr>
            <p:cNvPr id="34830" name="Text Box 16">
              <a:extLst>
                <a:ext uri="{FF2B5EF4-FFF2-40B4-BE49-F238E27FC236}">
                  <a16:creationId xmlns:a16="http://schemas.microsoft.com/office/drawing/2014/main" id="{0393BC3E-A34F-BBA1-5EFF-9E5CFC20D8EA}"/>
                </a:ext>
              </a:extLst>
            </p:cNvPr>
            <p:cNvSpPr txBox="1">
              <a:spLocks noChangeArrowheads="1"/>
            </p:cNvSpPr>
            <p:nvPr/>
          </p:nvSpPr>
          <p:spPr bwMode="auto">
            <a:xfrm>
              <a:off x="2873" y="3830"/>
              <a:ext cx="10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1,000,000 kcal of sunlight</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62C5-64A4-7CFA-7A0F-B713834D7164}"/>
              </a:ext>
            </a:extLst>
          </p:cNvPr>
          <p:cNvSpPr>
            <a:spLocks noGrp="1"/>
          </p:cNvSpPr>
          <p:nvPr>
            <p:ph type="title"/>
          </p:nvPr>
        </p:nvSpPr>
        <p:spPr/>
        <p:txBody>
          <a:bodyPr/>
          <a:lstStyle/>
          <a:p>
            <a:pPr algn="l"/>
            <a:r>
              <a:rPr lang="en-US" dirty="0"/>
              <a:t>Ecology: Ecosystem Dynamics</a:t>
            </a:r>
          </a:p>
        </p:txBody>
      </p:sp>
      <p:sp>
        <p:nvSpPr>
          <p:cNvPr id="35842" name="Rectangle 2">
            <a:extLst>
              <a:ext uri="{FF2B5EF4-FFF2-40B4-BE49-F238E27FC236}">
                <a16:creationId xmlns:a16="http://schemas.microsoft.com/office/drawing/2014/main" id="{6F24849E-BE86-CAC7-6C11-40C6D03A902F}"/>
              </a:ext>
            </a:extLst>
          </p:cNvPr>
          <p:cNvSpPr>
            <a:spLocks noGrp="1" noChangeArrowheads="1"/>
          </p:cNvSpPr>
          <p:nvPr>
            <p:ph idx="1"/>
          </p:nvPr>
        </p:nvSpPr>
        <p:spPr>
          <a:xfrm>
            <a:off x="152400" y="914400"/>
            <a:ext cx="8839200" cy="1292662"/>
          </a:xfrm>
        </p:spPr>
        <p:txBody>
          <a:bodyPr wrap="square">
            <a:spAutoFit/>
          </a:bodyPr>
          <a:lstStyle/>
          <a:p>
            <a:pPr marL="0" indent="0" eaLnBrk="1" hangingPunct="1">
              <a:spcBef>
                <a:spcPct val="25000"/>
              </a:spcBef>
              <a:buFont typeface="Wingdings" panose="05000000000000000000" pitchFamily="2" charset="2"/>
              <a:buNone/>
            </a:pPr>
            <a:r>
              <a:rPr lang="en-US" altLang="en-US" sz="2400" b="0" dirty="0"/>
              <a:t>A production pyramid explains why meat is a luxury for humans</a:t>
            </a:r>
            <a:endParaRPr lang="en-US" altLang="en-US" sz="2800" b="0" dirty="0"/>
          </a:p>
          <a:p>
            <a:pPr marL="455613" indent="-334963" eaLnBrk="1" hangingPunct="1">
              <a:spcBef>
                <a:spcPct val="25000"/>
              </a:spcBef>
            </a:pPr>
            <a:r>
              <a:rPr lang="en-US" altLang="en-US" sz="2400" b="0" dirty="0"/>
              <a:t>A field of corn can support many more human vegetarians than meat-eaters</a:t>
            </a:r>
          </a:p>
        </p:txBody>
      </p:sp>
      <p:sp>
        <p:nvSpPr>
          <p:cNvPr id="35843" name="FlagCount" hidden="1">
            <a:hlinkClick r:id="rId3" action="ppaction://hlinkfile"/>
            <a:extLst>
              <a:ext uri="{FF2B5EF4-FFF2-40B4-BE49-F238E27FC236}">
                <a16:creationId xmlns:a16="http://schemas.microsoft.com/office/drawing/2014/main" id="{23EF966E-412A-77B4-CF0E-297808D47500}"/>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grpSp>
        <p:nvGrpSpPr>
          <p:cNvPr id="35844" name="Group 30">
            <a:extLst>
              <a:ext uri="{FF2B5EF4-FFF2-40B4-BE49-F238E27FC236}">
                <a16:creationId xmlns:a16="http://schemas.microsoft.com/office/drawing/2014/main" id="{64D698B0-7504-FAE9-3DFE-A95892D0FCB0}"/>
              </a:ext>
            </a:extLst>
          </p:cNvPr>
          <p:cNvGrpSpPr>
            <a:grpSpLocks/>
          </p:cNvGrpSpPr>
          <p:nvPr/>
        </p:nvGrpSpPr>
        <p:grpSpPr bwMode="auto">
          <a:xfrm>
            <a:off x="945356" y="2443356"/>
            <a:ext cx="7253288" cy="3860800"/>
            <a:chOff x="1198" y="2142"/>
            <a:chExt cx="4283" cy="1874"/>
          </a:xfrm>
        </p:grpSpPr>
        <p:pic>
          <p:nvPicPr>
            <p:cNvPr id="35845" name="Picture 17" descr="trophic levels for a vegetarian human compared to a meat-eating human illustrating the larger amount of resources needed for a meat-eating human.">
              <a:extLst>
                <a:ext uri="{FF2B5EF4-FFF2-40B4-BE49-F238E27FC236}">
                  <a16:creationId xmlns:a16="http://schemas.microsoft.com/office/drawing/2014/main" id="{EBCBFDFB-F7F3-004A-A14C-CC743B595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 y="2142"/>
              <a:ext cx="4283" cy="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 Box 18">
              <a:extLst>
                <a:ext uri="{FF2B5EF4-FFF2-40B4-BE49-F238E27FC236}">
                  <a16:creationId xmlns:a16="http://schemas.microsoft.com/office/drawing/2014/main" id="{C8CFCEA7-2513-6825-FA9F-B6AD934DDABE}"/>
                </a:ext>
              </a:extLst>
            </p:cNvPr>
            <p:cNvSpPr txBox="1">
              <a:spLocks noChangeArrowheads="1"/>
            </p:cNvSpPr>
            <p:nvPr/>
          </p:nvSpPr>
          <p:spPr bwMode="auto">
            <a:xfrm>
              <a:off x="1271" y="2153"/>
              <a:ext cx="665"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200" b="1">
                  <a:latin typeface="Arial" panose="020B0604020202020204" pitchFamily="34" charset="0"/>
                </a:rPr>
                <a:t>Trophic level</a:t>
              </a:r>
            </a:p>
          </p:txBody>
        </p:sp>
        <p:sp>
          <p:nvSpPr>
            <p:cNvPr id="35847" name="Text Box 19">
              <a:extLst>
                <a:ext uri="{FF2B5EF4-FFF2-40B4-BE49-F238E27FC236}">
                  <a16:creationId xmlns:a16="http://schemas.microsoft.com/office/drawing/2014/main" id="{96DC474A-C0FC-4D68-FD2D-978033CE0ED3}"/>
                </a:ext>
              </a:extLst>
            </p:cNvPr>
            <p:cNvSpPr txBox="1">
              <a:spLocks noChangeArrowheads="1"/>
            </p:cNvSpPr>
            <p:nvPr/>
          </p:nvSpPr>
          <p:spPr bwMode="auto">
            <a:xfrm>
              <a:off x="1250" y="2418"/>
              <a:ext cx="54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latin typeface="Arial" panose="020B0604020202020204" pitchFamily="34" charset="0"/>
                </a:rPr>
                <a:t>Secondary</a:t>
              </a:r>
              <a:br>
                <a:rPr lang="en-US" altLang="en-US" sz="1200">
                  <a:latin typeface="Arial" panose="020B0604020202020204" pitchFamily="34" charset="0"/>
                </a:rPr>
              </a:br>
              <a:r>
                <a:rPr lang="en-US" altLang="en-US" sz="1200">
                  <a:latin typeface="Arial" panose="020B0604020202020204" pitchFamily="34" charset="0"/>
                </a:rPr>
                <a:t>consumers</a:t>
              </a:r>
            </a:p>
          </p:txBody>
        </p:sp>
        <p:sp>
          <p:nvSpPr>
            <p:cNvPr id="35848" name="Text Box 20">
              <a:extLst>
                <a:ext uri="{FF2B5EF4-FFF2-40B4-BE49-F238E27FC236}">
                  <a16:creationId xmlns:a16="http://schemas.microsoft.com/office/drawing/2014/main" id="{2EDF0E2A-66C5-A8F4-4E88-D8F60D887ADB}"/>
                </a:ext>
              </a:extLst>
            </p:cNvPr>
            <p:cNvSpPr txBox="1">
              <a:spLocks noChangeArrowheads="1"/>
            </p:cNvSpPr>
            <p:nvPr/>
          </p:nvSpPr>
          <p:spPr bwMode="auto">
            <a:xfrm>
              <a:off x="1267" y="2889"/>
              <a:ext cx="548"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latin typeface="Arial" panose="020B0604020202020204" pitchFamily="34" charset="0"/>
                </a:rPr>
                <a:t>Primary</a:t>
              </a:r>
              <a:br>
                <a:rPr lang="en-US" altLang="en-US" sz="1200">
                  <a:latin typeface="Arial" panose="020B0604020202020204" pitchFamily="34" charset="0"/>
                </a:rPr>
              </a:br>
              <a:r>
                <a:rPr lang="en-US" altLang="en-US" sz="1200">
                  <a:latin typeface="Arial" panose="020B0604020202020204" pitchFamily="34" charset="0"/>
                </a:rPr>
                <a:t>consumers</a:t>
              </a:r>
            </a:p>
          </p:txBody>
        </p:sp>
        <p:sp>
          <p:nvSpPr>
            <p:cNvPr id="35849" name="Text Box 21">
              <a:extLst>
                <a:ext uri="{FF2B5EF4-FFF2-40B4-BE49-F238E27FC236}">
                  <a16:creationId xmlns:a16="http://schemas.microsoft.com/office/drawing/2014/main" id="{E945C80F-B963-C81A-FF5C-811264018BFA}"/>
                </a:ext>
              </a:extLst>
            </p:cNvPr>
            <p:cNvSpPr txBox="1">
              <a:spLocks noChangeArrowheads="1"/>
            </p:cNvSpPr>
            <p:nvPr/>
          </p:nvSpPr>
          <p:spPr bwMode="auto">
            <a:xfrm>
              <a:off x="1291" y="3495"/>
              <a:ext cx="51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latin typeface="Arial" panose="020B0604020202020204" pitchFamily="34" charset="0"/>
                </a:rPr>
                <a:t>Producers</a:t>
              </a:r>
            </a:p>
          </p:txBody>
        </p:sp>
        <p:sp>
          <p:nvSpPr>
            <p:cNvPr id="35850" name="Text Box 22">
              <a:extLst>
                <a:ext uri="{FF2B5EF4-FFF2-40B4-BE49-F238E27FC236}">
                  <a16:creationId xmlns:a16="http://schemas.microsoft.com/office/drawing/2014/main" id="{4BA0F61E-97A7-742C-FA4B-6A2FC76642B4}"/>
                </a:ext>
              </a:extLst>
            </p:cNvPr>
            <p:cNvSpPr txBox="1">
              <a:spLocks noChangeArrowheads="1"/>
            </p:cNvSpPr>
            <p:nvPr/>
          </p:nvSpPr>
          <p:spPr bwMode="auto">
            <a:xfrm>
              <a:off x="1922" y="2907"/>
              <a:ext cx="571"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latin typeface="Arial" panose="020B0604020202020204" pitchFamily="34" charset="0"/>
                </a:rPr>
                <a:t>Human</a:t>
              </a:r>
            </a:p>
            <a:p>
              <a:r>
                <a:rPr lang="en-US" altLang="en-US" sz="1200">
                  <a:latin typeface="Arial" panose="020B0604020202020204" pitchFamily="34" charset="0"/>
                </a:rPr>
                <a:t>vegetarians</a:t>
              </a:r>
            </a:p>
          </p:txBody>
        </p:sp>
        <p:sp>
          <p:nvSpPr>
            <p:cNvPr id="35851" name="Text Box 23">
              <a:extLst>
                <a:ext uri="{FF2B5EF4-FFF2-40B4-BE49-F238E27FC236}">
                  <a16:creationId xmlns:a16="http://schemas.microsoft.com/office/drawing/2014/main" id="{0B68A721-CD8D-CE21-3FB2-8F1F1E84C4DF}"/>
                </a:ext>
              </a:extLst>
            </p:cNvPr>
            <p:cNvSpPr txBox="1">
              <a:spLocks noChangeArrowheads="1"/>
            </p:cNvSpPr>
            <p:nvPr/>
          </p:nvSpPr>
          <p:spPr bwMode="auto">
            <a:xfrm>
              <a:off x="1925" y="3314"/>
              <a:ext cx="30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latin typeface="Arial" panose="020B0604020202020204" pitchFamily="34" charset="0"/>
                </a:rPr>
                <a:t>Corn</a:t>
              </a:r>
            </a:p>
          </p:txBody>
        </p:sp>
        <p:sp>
          <p:nvSpPr>
            <p:cNvPr id="35852" name="Text Box 24">
              <a:extLst>
                <a:ext uri="{FF2B5EF4-FFF2-40B4-BE49-F238E27FC236}">
                  <a16:creationId xmlns:a16="http://schemas.microsoft.com/office/drawing/2014/main" id="{298A0090-B34F-FF61-F694-D23E37E8D4B1}"/>
                </a:ext>
              </a:extLst>
            </p:cNvPr>
            <p:cNvSpPr txBox="1">
              <a:spLocks noChangeArrowheads="1"/>
            </p:cNvSpPr>
            <p:nvPr/>
          </p:nvSpPr>
          <p:spPr bwMode="auto">
            <a:xfrm>
              <a:off x="3717" y="2466"/>
              <a:ext cx="588"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latin typeface="Arial" panose="020B0604020202020204" pitchFamily="34" charset="0"/>
                </a:rPr>
                <a:t>Human</a:t>
              </a:r>
            </a:p>
            <a:p>
              <a:r>
                <a:rPr lang="en-US" altLang="en-US" sz="1200">
                  <a:latin typeface="Arial" panose="020B0604020202020204" pitchFamily="34" charset="0"/>
                </a:rPr>
                <a:t>meat-eaters</a:t>
              </a:r>
            </a:p>
          </p:txBody>
        </p:sp>
        <p:sp>
          <p:nvSpPr>
            <p:cNvPr id="35853" name="Text Box 25">
              <a:extLst>
                <a:ext uri="{FF2B5EF4-FFF2-40B4-BE49-F238E27FC236}">
                  <a16:creationId xmlns:a16="http://schemas.microsoft.com/office/drawing/2014/main" id="{237F7AEE-769D-F8DD-0C44-A690FB6E2ACC}"/>
                </a:ext>
              </a:extLst>
            </p:cNvPr>
            <p:cNvSpPr txBox="1">
              <a:spLocks noChangeArrowheads="1"/>
            </p:cNvSpPr>
            <p:nvPr/>
          </p:nvSpPr>
          <p:spPr bwMode="auto">
            <a:xfrm>
              <a:off x="3717" y="2809"/>
              <a:ext cx="34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latin typeface="Arial" panose="020B0604020202020204" pitchFamily="34" charset="0"/>
                </a:rPr>
                <a:t>Cattle</a:t>
              </a:r>
            </a:p>
          </p:txBody>
        </p:sp>
        <p:sp>
          <p:nvSpPr>
            <p:cNvPr id="35854" name="Text Box 26">
              <a:extLst>
                <a:ext uri="{FF2B5EF4-FFF2-40B4-BE49-F238E27FC236}">
                  <a16:creationId xmlns:a16="http://schemas.microsoft.com/office/drawing/2014/main" id="{C99FAAA1-399D-BF20-E6A3-6F4B9C3401A7}"/>
                </a:ext>
              </a:extLst>
            </p:cNvPr>
            <p:cNvSpPr txBox="1">
              <a:spLocks noChangeArrowheads="1"/>
            </p:cNvSpPr>
            <p:nvPr/>
          </p:nvSpPr>
          <p:spPr bwMode="auto">
            <a:xfrm>
              <a:off x="3716" y="3338"/>
              <a:ext cx="30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latin typeface="Arial" panose="020B0604020202020204" pitchFamily="34" charset="0"/>
                </a:rPr>
                <a:t>Corn</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8ED5C-F718-B7C4-458C-C6F564CE4E9D}"/>
              </a:ext>
            </a:extLst>
          </p:cNvPr>
          <p:cNvSpPr>
            <a:spLocks noGrp="1"/>
          </p:cNvSpPr>
          <p:nvPr>
            <p:ph type="title"/>
          </p:nvPr>
        </p:nvSpPr>
        <p:spPr/>
        <p:txBody>
          <a:bodyPr/>
          <a:lstStyle/>
          <a:p>
            <a:pPr algn="l"/>
            <a:r>
              <a:rPr lang="en-US" dirty="0"/>
              <a:t>Ecology: Ecosystem Dynamics</a:t>
            </a:r>
          </a:p>
        </p:txBody>
      </p:sp>
      <p:sp>
        <p:nvSpPr>
          <p:cNvPr id="3" name="Content Placeholder 2">
            <a:extLst>
              <a:ext uri="{FF2B5EF4-FFF2-40B4-BE49-F238E27FC236}">
                <a16:creationId xmlns:a16="http://schemas.microsoft.com/office/drawing/2014/main" id="{9E4E93BE-B94F-E549-5763-A9EF6C79527A}"/>
              </a:ext>
            </a:extLst>
          </p:cNvPr>
          <p:cNvSpPr>
            <a:spLocks noGrp="1"/>
          </p:cNvSpPr>
          <p:nvPr>
            <p:ph idx="1"/>
          </p:nvPr>
        </p:nvSpPr>
        <p:spPr>
          <a:xfrm>
            <a:off x="152400" y="914400"/>
            <a:ext cx="8686800" cy="1676400"/>
          </a:xfrm>
        </p:spPr>
        <p:txBody>
          <a:bodyPr/>
          <a:lstStyle/>
          <a:p>
            <a:r>
              <a:rPr lang="en-US" sz="2400" b="0" dirty="0"/>
              <a:t>Primary production sets the energy budget for ecosystems</a:t>
            </a:r>
          </a:p>
          <a:p>
            <a:r>
              <a:rPr lang="en-US" sz="2400" b="0" dirty="0"/>
              <a:t>Primary production is the rate at which producers convert sunlight to chemical energy in organic matter, or biomass</a:t>
            </a:r>
          </a:p>
          <a:p>
            <a:pPr marL="0" indent="0">
              <a:buNone/>
            </a:pPr>
            <a:endParaRPr lang="en-US" dirty="0"/>
          </a:p>
        </p:txBody>
      </p:sp>
      <p:pic>
        <p:nvPicPr>
          <p:cNvPr id="5" name="Content Placeholder 4" descr="chart of primary production levels in different ecosystems.">
            <a:extLst>
              <a:ext uri="{FF2B5EF4-FFF2-40B4-BE49-F238E27FC236}">
                <a16:creationId xmlns:a16="http://schemas.microsoft.com/office/drawing/2014/main" id="{BCD99C17-2ECB-1137-90B7-6B0DF6175BC2}"/>
              </a:ext>
            </a:extLst>
          </p:cNvPr>
          <p:cNvPicPr>
            <a:picLocks noChangeAspect="1"/>
          </p:cNvPicPr>
          <p:nvPr/>
        </p:nvPicPr>
        <p:blipFill rotWithShape="1">
          <a:blip r:embed="rId3">
            <a:extLst>
              <a:ext uri="{28A0092B-C50C-407E-A947-70E740481C1C}">
                <a14:useLocalDpi xmlns:a14="http://schemas.microsoft.com/office/drawing/2010/main" val="0"/>
              </a:ext>
            </a:extLst>
          </a:blip>
          <a:srcRect l="14880" t="50000" r="19222"/>
          <a:stretch/>
        </p:blipFill>
        <p:spPr bwMode="auto">
          <a:xfrm>
            <a:off x="1600200" y="2514600"/>
            <a:ext cx="6496050" cy="419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7208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a food chain for the Great Plains Prairie">
            <a:extLst>
              <a:ext uri="{FF2B5EF4-FFF2-40B4-BE49-F238E27FC236}">
                <a16:creationId xmlns:a16="http://schemas.microsoft.com/office/drawing/2014/main" id="{DE7D95E2-F720-1C1F-711B-31DD9787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761"/>
          <a:stretch>
            <a:fillRect/>
          </a:stretch>
        </p:blipFill>
        <p:spPr bwMode="auto">
          <a:xfrm>
            <a:off x="762000" y="914400"/>
            <a:ext cx="7378239" cy="546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628ED5C-F718-B7C4-458C-C6F564CE4E9D}"/>
              </a:ext>
            </a:extLst>
          </p:cNvPr>
          <p:cNvSpPr>
            <a:spLocks noGrp="1"/>
          </p:cNvSpPr>
          <p:nvPr>
            <p:ph type="title"/>
          </p:nvPr>
        </p:nvSpPr>
        <p:spPr/>
        <p:txBody>
          <a:bodyPr/>
          <a:lstStyle/>
          <a:p>
            <a:pPr algn="l"/>
            <a:r>
              <a:rPr lang="en-US" dirty="0"/>
              <a:t>Ecology: Ecosystem Dynamics</a:t>
            </a:r>
          </a:p>
        </p:txBody>
      </p:sp>
    </p:spTree>
    <p:extLst>
      <p:ext uri="{BB962C8B-B14F-4D97-AF65-F5344CB8AC3E}">
        <p14:creationId xmlns:p14="http://schemas.microsoft.com/office/powerpoint/2010/main" val="392640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David Lattimer and his 60 year old terrarium">
            <a:extLst>
              <a:ext uri="{FF2B5EF4-FFF2-40B4-BE49-F238E27FC236}">
                <a16:creationId xmlns:a16="http://schemas.microsoft.com/office/drawing/2014/main" id="{7B975934-0418-81BE-BE27-67C3681361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461796"/>
            <a:ext cx="5136419" cy="522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10888DF-0CC6-0A27-6D61-E3C1B86B6A2E}"/>
              </a:ext>
            </a:extLst>
          </p:cNvPr>
          <p:cNvSpPr>
            <a:spLocks noGrp="1"/>
          </p:cNvSpPr>
          <p:nvPr>
            <p:ph type="title"/>
          </p:nvPr>
        </p:nvSpPr>
        <p:spPr/>
        <p:txBody>
          <a:bodyPr/>
          <a:lstStyle/>
          <a:p>
            <a:pPr algn="l"/>
            <a:r>
              <a:rPr lang="en-US" dirty="0"/>
              <a:t>Ecology: Ecosystem Dynamics</a:t>
            </a:r>
          </a:p>
        </p:txBody>
      </p:sp>
      <p:sp>
        <p:nvSpPr>
          <p:cNvPr id="3" name="Content Placeholder 2">
            <a:extLst>
              <a:ext uri="{FF2B5EF4-FFF2-40B4-BE49-F238E27FC236}">
                <a16:creationId xmlns:a16="http://schemas.microsoft.com/office/drawing/2014/main" id="{863842CF-E012-48F1-B601-F384A3809389}"/>
              </a:ext>
            </a:extLst>
          </p:cNvPr>
          <p:cNvSpPr>
            <a:spLocks noGrp="1"/>
          </p:cNvSpPr>
          <p:nvPr>
            <p:ph idx="1"/>
          </p:nvPr>
        </p:nvSpPr>
        <p:spPr>
          <a:xfrm>
            <a:off x="152400" y="789992"/>
            <a:ext cx="8686800" cy="685800"/>
          </a:xfrm>
        </p:spPr>
        <p:txBody>
          <a:bodyPr/>
          <a:lstStyle/>
          <a:p>
            <a:r>
              <a:rPr lang="en-US" altLang="en-US" sz="2400" b="0" dirty="0">
                <a:hlinkClick r:id="rId3"/>
              </a:rPr>
              <a:t>David Latimer and his 60 year old terrarium.</a:t>
            </a:r>
            <a:endParaRPr lang="en-US" sz="2400" b="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C8A4-05DC-D7C8-46BA-DC971030724C}"/>
              </a:ext>
            </a:extLst>
          </p:cNvPr>
          <p:cNvSpPr>
            <a:spLocks noGrp="1"/>
          </p:cNvSpPr>
          <p:nvPr>
            <p:ph type="title"/>
          </p:nvPr>
        </p:nvSpPr>
        <p:spPr/>
        <p:txBody>
          <a:bodyPr/>
          <a:lstStyle/>
          <a:p>
            <a:pPr algn="l"/>
            <a:r>
              <a:rPr lang="en-US" dirty="0"/>
              <a:t>Ecology: Ecosystem Dynamics</a:t>
            </a:r>
          </a:p>
        </p:txBody>
      </p:sp>
      <p:sp>
        <p:nvSpPr>
          <p:cNvPr id="39938" name="Rectangle 2">
            <a:extLst>
              <a:ext uri="{FF2B5EF4-FFF2-40B4-BE49-F238E27FC236}">
                <a16:creationId xmlns:a16="http://schemas.microsoft.com/office/drawing/2014/main" id="{741FC411-B20B-A8C4-F88B-9551037E1A08}"/>
              </a:ext>
            </a:extLst>
          </p:cNvPr>
          <p:cNvSpPr>
            <a:spLocks noGrp="1" noChangeArrowheads="1"/>
          </p:cNvSpPr>
          <p:nvPr>
            <p:ph idx="1"/>
          </p:nvPr>
        </p:nvSpPr>
        <p:spPr>
          <a:xfrm>
            <a:off x="152400" y="914400"/>
            <a:ext cx="8686800" cy="954107"/>
          </a:xfrm>
        </p:spPr>
        <p:txBody>
          <a:bodyPr>
            <a:spAutoFit/>
          </a:bodyPr>
          <a:lstStyle/>
          <a:p>
            <a:pPr marL="0" indent="0" eaLnBrk="1" hangingPunct="1">
              <a:buFont typeface="Wingdings" panose="05000000000000000000" pitchFamily="2" charset="2"/>
              <a:buNone/>
            </a:pPr>
            <a:r>
              <a:rPr lang="en-US" altLang="en-US" sz="2800" b="0" dirty="0"/>
              <a:t>Chemicals are recycled between organic matter and abiotic reservoirs</a:t>
            </a:r>
          </a:p>
        </p:txBody>
      </p:sp>
      <p:sp>
        <p:nvSpPr>
          <p:cNvPr id="39939" name="FlagCount" hidden="1">
            <a:hlinkClick r:id="rId3" action="ppaction://hlinkfile"/>
            <a:extLst>
              <a:ext uri="{FF2B5EF4-FFF2-40B4-BE49-F238E27FC236}">
                <a16:creationId xmlns:a16="http://schemas.microsoft.com/office/drawing/2014/main" id="{DD9D748C-2652-0784-59D9-35D23B75CF1F}"/>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grpSp>
        <p:nvGrpSpPr>
          <p:cNvPr id="39940" name="Group 17" descr="terrarium as an analogy of an ecosystem with chemical cycling within the house and energy moving through (in as light, out as heat)">
            <a:extLst>
              <a:ext uri="{FF2B5EF4-FFF2-40B4-BE49-F238E27FC236}">
                <a16:creationId xmlns:a16="http://schemas.microsoft.com/office/drawing/2014/main" id="{BBCB2F4E-2A15-C523-0424-C52487E9F590}"/>
              </a:ext>
            </a:extLst>
          </p:cNvPr>
          <p:cNvGrpSpPr>
            <a:grpSpLocks/>
          </p:cNvGrpSpPr>
          <p:nvPr/>
        </p:nvGrpSpPr>
        <p:grpSpPr bwMode="auto">
          <a:xfrm>
            <a:off x="1981200" y="2127380"/>
            <a:ext cx="5715000" cy="3810000"/>
            <a:chOff x="1483" y="2055"/>
            <a:chExt cx="2605" cy="2014"/>
          </a:xfrm>
        </p:grpSpPr>
        <p:pic>
          <p:nvPicPr>
            <p:cNvPr id="39942" name="Picture 7" descr="terrarium as an analogy of an ecosystem with chemical cycling within the house and energy moving through (in as light, out as heat)">
              <a:extLst>
                <a:ext uri="{FF2B5EF4-FFF2-40B4-BE49-F238E27FC236}">
                  <a16:creationId xmlns:a16="http://schemas.microsoft.com/office/drawing/2014/main" id="{780FDCD9-7094-6C23-8679-0B7FDE25A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 y="2055"/>
              <a:ext cx="2605" cy="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Text Box 8">
              <a:extLst>
                <a:ext uri="{FF2B5EF4-FFF2-40B4-BE49-F238E27FC236}">
                  <a16:creationId xmlns:a16="http://schemas.microsoft.com/office/drawing/2014/main" id="{E20CE066-E699-017F-B996-063C58F90753}"/>
                </a:ext>
              </a:extLst>
            </p:cNvPr>
            <p:cNvSpPr txBox="1">
              <a:spLocks noChangeArrowheads="1"/>
            </p:cNvSpPr>
            <p:nvPr/>
          </p:nvSpPr>
          <p:spPr bwMode="auto">
            <a:xfrm>
              <a:off x="2514" y="2325"/>
              <a:ext cx="34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800" b="1">
                  <a:latin typeface="Arial" panose="020B0604020202020204" pitchFamily="34" charset="0"/>
                </a:rPr>
                <a:t>Chemical</a:t>
              </a:r>
            </a:p>
            <a:p>
              <a:pPr algn="ctr"/>
              <a:r>
                <a:rPr lang="en-US" altLang="en-US" sz="800" b="1">
                  <a:latin typeface="Arial" panose="020B0604020202020204" pitchFamily="34" charset="0"/>
                </a:rPr>
                <a:t>cycling</a:t>
              </a:r>
            </a:p>
          </p:txBody>
        </p:sp>
        <p:sp>
          <p:nvSpPr>
            <p:cNvPr id="39944" name="Text Box 9">
              <a:extLst>
                <a:ext uri="{FF2B5EF4-FFF2-40B4-BE49-F238E27FC236}">
                  <a16:creationId xmlns:a16="http://schemas.microsoft.com/office/drawing/2014/main" id="{E25D83A4-A1B7-FF55-B5DE-75B77340220A}"/>
                </a:ext>
              </a:extLst>
            </p:cNvPr>
            <p:cNvSpPr txBox="1">
              <a:spLocks noChangeArrowheads="1"/>
            </p:cNvSpPr>
            <p:nvPr/>
          </p:nvSpPr>
          <p:spPr bwMode="auto">
            <a:xfrm>
              <a:off x="1596" y="2417"/>
              <a:ext cx="28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800" b="1">
                  <a:latin typeface="Arial" panose="020B0604020202020204" pitchFamily="34" charset="0"/>
                </a:rPr>
                <a:t>Energy</a:t>
              </a:r>
            </a:p>
            <a:p>
              <a:pPr algn="ctr"/>
              <a:r>
                <a:rPr lang="en-US" altLang="en-US" sz="800" b="1">
                  <a:latin typeface="Arial" panose="020B0604020202020204" pitchFamily="34" charset="0"/>
                </a:rPr>
                <a:t>flow</a:t>
              </a:r>
            </a:p>
          </p:txBody>
        </p:sp>
        <p:sp>
          <p:nvSpPr>
            <p:cNvPr id="39945" name="Text Box 10">
              <a:extLst>
                <a:ext uri="{FF2B5EF4-FFF2-40B4-BE49-F238E27FC236}">
                  <a16:creationId xmlns:a16="http://schemas.microsoft.com/office/drawing/2014/main" id="{61D0265D-B76C-B64C-81C2-F8A7CE7B47DE}"/>
                </a:ext>
              </a:extLst>
            </p:cNvPr>
            <p:cNvSpPr txBox="1">
              <a:spLocks noChangeArrowheads="1"/>
            </p:cNvSpPr>
            <p:nvPr/>
          </p:nvSpPr>
          <p:spPr bwMode="auto">
            <a:xfrm>
              <a:off x="1589" y="2936"/>
              <a:ext cx="265"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800">
                  <a:latin typeface="Arial" panose="020B0604020202020204" pitchFamily="34" charset="0"/>
                </a:rPr>
                <a:t>Light</a:t>
              </a:r>
            </a:p>
            <a:p>
              <a:pPr algn="ctr"/>
              <a:r>
                <a:rPr lang="en-US" altLang="en-US" sz="800">
                  <a:latin typeface="Arial" panose="020B0604020202020204" pitchFamily="34" charset="0"/>
                </a:rPr>
                <a:t>energy</a:t>
              </a:r>
            </a:p>
          </p:txBody>
        </p:sp>
        <p:sp>
          <p:nvSpPr>
            <p:cNvPr id="39946" name="Text Box 11">
              <a:extLst>
                <a:ext uri="{FF2B5EF4-FFF2-40B4-BE49-F238E27FC236}">
                  <a16:creationId xmlns:a16="http://schemas.microsoft.com/office/drawing/2014/main" id="{28682926-F2AA-03C5-48F2-3F3992DECE26}"/>
                </a:ext>
              </a:extLst>
            </p:cNvPr>
            <p:cNvSpPr txBox="1">
              <a:spLocks noChangeArrowheads="1"/>
            </p:cNvSpPr>
            <p:nvPr/>
          </p:nvSpPr>
          <p:spPr bwMode="auto">
            <a:xfrm>
              <a:off x="2529" y="2771"/>
              <a:ext cx="325"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800">
                  <a:latin typeface="Arial" panose="020B0604020202020204" pitchFamily="34" charset="0"/>
                </a:rPr>
                <a:t>Chemical</a:t>
              </a:r>
            </a:p>
            <a:p>
              <a:pPr algn="ctr"/>
              <a:r>
                <a:rPr lang="en-US" altLang="en-US" sz="800">
                  <a:latin typeface="Arial" panose="020B0604020202020204" pitchFamily="34" charset="0"/>
                </a:rPr>
                <a:t>energy</a:t>
              </a:r>
            </a:p>
          </p:txBody>
        </p:sp>
        <p:sp>
          <p:nvSpPr>
            <p:cNvPr id="39947" name="Text Box 12">
              <a:extLst>
                <a:ext uri="{FF2B5EF4-FFF2-40B4-BE49-F238E27FC236}">
                  <a16:creationId xmlns:a16="http://schemas.microsoft.com/office/drawing/2014/main" id="{0F30F532-6691-FF8D-A504-EED113411643}"/>
                </a:ext>
              </a:extLst>
            </p:cNvPr>
            <p:cNvSpPr txBox="1">
              <a:spLocks noChangeArrowheads="1"/>
            </p:cNvSpPr>
            <p:nvPr/>
          </p:nvSpPr>
          <p:spPr bwMode="auto">
            <a:xfrm>
              <a:off x="2333" y="3335"/>
              <a:ext cx="560"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800">
                  <a:latin typeface="Arial" panose="020B0604020202020204" pitchFamily="34" charset="0"/>
                </a:rPr>
                <a:t>Chemical elements</a:t>
              </a:r>
            </a:p>
          </p:txBody>
        </p:sp>
        <p:sp>
          <p:nvSpPr>
            <p:cNvPr id="39948" name="Text Box 13">
              <a:extLst>
                <a:ext uri="{FF2B5EF4-FFF2-40B4-BE49-F238E27FC236}">
                  <a16:creationId xmlns:a16="http://schemas.microsoft.com/office/drawing/2014/main" id="{A76D9BB4-D27D-135B-C36C-973323092BE5}"/>
                </a:ext>
              </a:extLst>
            </p:cNvPr>
            <p:cNvSpPr txBox="1">
              <a:spLocks noChangeArrowheads="1"/>
            </p:cNvSpPr>
            <p:nvPr/>
          </p:nvSpPr>
          <p:spPr bwMode="auto">
            <a:xfrm>
              <a:off x="3642" y="2959"/>
              <a:ext cx="265"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800">
                  <a:latin typeface="Arial" panose="020B0604020202020204" pitchFamily="34" charset="0"/>
                </a:rPr>
                <a:t>Heat</a:t>
              </a:r>
            </a:p>
            <a:p>
              <a:pPr algn="ctr"/>
              <a:r>
                <a:rPr lang="en-US" altLang="en-US" sz="800">
                  <a:latin typeface="Arial" panose="020B0604020202020204" pitchFamily="34" charset="0"/>
                </a:rPr>
                <a:t>energy</a:t>
              </a:r>
            </a:p>
          </p:txBody>
        </p:sp>
      </p:grpSp>
      <p:sp>
        <p:nvSpPr>
          <p:cNvPr id="39941" name="Rectangle 1">
            <a:extLst>
              <a:ext uri="{FF2B5EF4-FFF2-40B4-BE49-F238E27FC236}">
                <a16:creationId xmlns:a16="http://schemas.microsoft.com/office/drawing/2014/main" id="{33FC3548-F90B-BFF5-C205-3CD2189D50EE}"/>
              </a:ext>
            </a:extLst>
          </p:cNvPr>
          <p:cNvSpPr>
            <a:spLocks noChangeArrowheads="1"/>
          </p:cNvSpPr>
          <p:nvPr/>
        </p:nvSpPr>
        <p:spPr bwMode="auto">
          <a:xfrm>
            <a:off x="704850" y="603885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hlinkClick r:id="rId5"/>
              </a:rPr>
              <a:t>Wolves in Yellowstone</a:t>
            </a:r>
            <a:endParaRPr lang="en-US"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3E7AB385-AC77-FFA6-562B-0B25278C0066}"/>
              </a:ext>
            </a:extLst>
          </p:cNvPr>
          <p:cNvSpPr>
            <a:spLocks noGrp="1" noChangeArrowheads="1"/>
          </p:cNvSpPr>
          <p:nvPr>
            <p:ph type="title"/>
          </p:nvPr>
        </p:nvSpPr>
        <p:spPr/>
        <p:txBody>
          <a:bodyPr/>
          <a:lstStyle/>
          <a:p>
            <a:pPr algn="l" eaLnBrk="1" hangingPunct="1"/>
            <a:r>
              <a:rPr lang="en-US" dirty="0"/>
              <a:t>Ecology: Ecosystem Dynamics</a:t>
            </a:r>
            <a:endParaRPr lang="en-US" altLang="en-US" dirty="0"/>
          </a:p>
        </p:txBody>
      </p:sp>
      <p:sp>
        <p:nvSpPr>
          <p:cNvPr id="40963" name="Rectangle 3">
            <a:extLst>
              <a:ext uri="{FF2B5EF4-FFF2-40B4-BE49-F238E27FC236}">
                <a16:creationId xmlns:a16="http://schemas.microsoft.com/office/drawing/2014/main" id="{899C93F1-C1B3-DD34-D645-0926A752E193}"/>
              </a:ext>
            </a:extLst>
          </p:cNvPr>
          <p:cNvSpPr>
            <a:spLocks noGrp="1" noChangeArrowheads="1"/>
          </p:cNvSpPr>
          <p:nvPr>
            <p:ph idx="1"/>
          </p:nvPr>
        </p:nvSpPr>
        <p:spPr/>
        <p:txBody>
          <a:bodyPr/>
          <a:lstStyle/>
          <a:p>
            <a:pPr eaLnBrk="1" hangingPunct="1"/>
            <a:r>
              <a:rPr lang="en-US" altLang="en-US" sz="2800" dirty="0"/>
              <a:t>The water cycle: </a:t>
            </a:r>
          </a:p>
        </p:txBody>
      </p:sp>
      <p:pic>
        <p:nvPicPr>
          <p:cNvPr id="40964" name="Picture 2" descr="water cycles from the atmosphere as vapor to the ground through precipitation then back again through evaporation and transpiration">
            <a:extLst>
              <a:ext uri="{FF2B5EF4-FFF2-40B4-BE49-F238E27FC236}">
                <a16:creationId xmlns:a16="http://schemas.microsoft.com/office/drawing/2014/main" id="{8695BC80-5CF6-A50B-1EB6-ED5DA83AD0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6" b="2538"/>
          <a:stretch/>
        </p:blipFill>
        <p:spPr bwMode="auto">
          <a:xfrm>
            <a:off x="685800" y="1676400"/>
            <a:ext cx="78359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60EDE18-6F4B-361D-9A07-BF3ABB2CC182}"/>
              </a:ext>
            </a:extLst>
          </p:cNvPr>
          <p:cNvSpPr>
            <a:spLocks noGrp="1" noChangeArrowheads="1"/>
          </p:cNvSpPr>
          <p:nvPr>
            <p:ph type="title"/>
          </p:nvPr>
        </p:nvSpPr>
        <p:spPr/>
        <p:txBody>
          <a:bodyPr/>
          <a:lstStyle/>
          <a:p>
            <a:pPr algn="l" eaLnBrk="1" hangingPunct="1"/>
            <a:r>
              <a:rPr lang="en-US" dirty="0"/>
              <a:t>Ecology: Ecosystem Dynamics</a:t>
            </a:r>
            <a:endParaRPr lang="en-US" altLang="en-US" dirty="0"/>
          </a:p>
        </p:txBody>
      </p:sp>
      <p:sp>
        <p:nvSpPr>
          <p:cNvPr id="41987" name="Rectangle 3">
            <a:extLst>
              <a:ext uri="{FF2B5EF4-FFF2-40B4-BE49-F238E27FC236}">
                <a16:creationId xmlns:a16="http://schemas.microsoft.com/office/drawing/2014/main" id="{0911485E-F1D7-5518-764D-4F71982FAA0B}"/>
              </a:ext>
            </a:extLst>
          </p:cNvPr>
          <p:cNvSpPr>
            <a:spLocks noGrp="1" noChangeArrowheads="1"/>
          </p:cNvSpPr>
          <p:nvPr>
            <p:ph idx="1"/>
          </p:nvPr>
        </p:nvSpPr>
        <p:spPr>
          <a:xfrm>
            <a:off x="152400" y="762000"/>
            <a:ext cx="8686800" cy="685800"/>
          </a:xfrm>
        </p:spPr>
        <p:txBody>
          <a:bodyPr/>
          <a:lstStyle/>
          <a:p>
            <a:pPr eaLnBrk="1" hangingPunct="1"/>
            <a:r>
              <a:rPr lang="en-US" altLang="en-US" sz="2800" dirty="0"/>
              <a:t>The carbon cycle</a:t>
            </a:r>
            <a:endParaRPr lang="en-US" altLang="en-US" sz="1800" dirty="0"/>
          </a:p>
        </p:txBody>
      </p:sp>
      <p:pic>
        <p:nvPicPr>
          <p:cNvPr id="41988" name="Picture 2" descr="the carbon cycles from the air as carbon dioxide and methane into the food chain through photosynthesis then back again through cellular respiration &amp; burning of fossil fuels.">
            <a:extLst>
              <a:ext uri="{FF2B5EF4-FFF2-40B4-BE49-F238E27FC236}">
                <a16:creationId xmlns:a16="http://schemas.microsoft.com/office/drawing/2014/main" id="{EC07C0DE-C27E-D282-8290-731579F7CC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0" b="1077"/>
          <a:stretch/>
        </p:blipFill>
        <p:spPr bwMode="auto">
          <a:xfrm>
            <a:off x="533400" y="1295400"/>
            <a:ext cx="8077200"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Box 4">
            <a:extLst>
              <a:ext uri="{FF2B5EF4-FFF2-40B4-BE49-F238E27FC236}">
                <a16:creationId xmlns:a16="http://schemas.microsoft.com/office/drawing/2014/main" id="{B269F4D7-4538-79BB-2155-C276290B5811}"/>
              </a:ext>
            </a:extLst>
          </p:cNvPr>
          <p:cNvSpPr txBox="1">
            <a:spLocks noChangeArrowheads="1"/>
          </p:cNvSpPr>
          <p:nvPr/>
        </p:nvSpPr>
        <p:spPr bwMode="auto">
          <a:xfrm>
            <a:off x="457200" y="6396038"/>
            <a:ext cx="48085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hlinkClick r:id="rId3"/>
              </a:rPr>
              <a:t>Variables influencing climate change</a:t>
            </a:r>
            <a:r>
              <a:rPr lang="en-US" altLang="en-US"/>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262FBE5-81BE-964E-9B90-211E3BD78AE9}"/>
              </a:ext>
            </a:extLst>
          </p:cNvPr>
          <p:cNvSpPr>
            <a:spLocks noGrp="1" noChangeArrowheads="1"/>
          </p:cNvSpPr>
          <p:nvPr>
            <p:ph type="title"/>
          </p:nvPr>
        </p:nvSpPr>
        <p:spPr/>
        <p:txBody>
          <a:bodyPr/>
          <a:lstStyle/>
          <a:p>
            <a:pPr algn="l" eaLnBrk="1" hangingPunct="1"/>
            <a:r>
              <a:rPr lang="en-US" dirty="0"/>
              <a:t>Ecology: Ecosystem Dynamics</a:t>
            </a:r>
            <a:endParaRPr lang="en-US" altLang="en-US" dirty="0"/>
          </a:p>
        </p:txBody>
      </p:sp>
      <p:sp>
        <p:nvSpPr>
          <p:cNvPr id="43011" name="Rectangle 3">
            <a:extLst>
              <a:ext uri="{FF2B5EF4-FFF2-40B4-BE49-F238E27FC236}">
                <a16:creationId xmlns:a16="http://schemas.microsoft.com/office/drawing/2014/main" id="{1C58BD6D-C465-B069-BB5D-B6599D123209}"/>
              </a:ext>
            </a:extLst>
          </p:cNvPr>
          <p:cNvSpPr>
            <a:spLocks noGrp="1" noChangeArrowheads="1"/>
          </p:cNvSpPr>
          <p:nvPr>
            <p:ph idx="1"/>
          </p:nvPr>
        </p:nvSpPr>
        <p:spPr>
          <a:xfrm>
            <a:off x="152400" y="914400"/>
            <a:ext cx="8686800" cy="533400"/>
          </a:xfrm>
        </p:spPr>
        <p:txBody>
          <a:bodyPr/>
          <a:lstStyle/>
          <a:p>
            <a:pPr eaLnBrk="1" hangingPunct="1"/>
            <a:r>
              <a:rPr lang="en-US" altLang="en-US" sz="2800" dirty="0"/>
              <a:t>The nitrogen cycle:</a:t>
            </a:r>
          </a:p>
        </p:txBody>
      </p:sp>
      <p:pic>
        <p:nvPicPr>
          <p:cNvPr id="43012" name="Picture 2" descr="nitrogen cycles through the air and soil.  It enters food chains through the soil as plants take it up as nitrates but bacteria can take it from the air and supply it to plants as well.">
            <a:extLst>
              <a:ext uri="{FF2B5EF4-FFF2-40B4-BE49-F238E27FC236}">
                <a16:creationId xmlns:a16="http://schemas.microsoft.com/office/drawing/2014/main" id="{D66AD162-6F12-432E-6800-3347B3D30E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02" b="2084"/>
          <a:stretch/>
        </p:blipFill>
        <p:spPr bwMode="auto">
          <a:xfrm>
            <a:off x="1143000" y="1523999"/>
            <a:ext cx="6862044" cy="510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C8B2-5F04-4C08-9BAF-F5063613CAD7}"/>
              </a:ext>
            </a:extLst>
          </p:cNvPr>
          <p:cNvSpPr>
            <a:spLocks noGrp="1"/>
          </p:cNvSpPr>
          <p:nvPr>
            <p:ph type="title"/>
          </p:nvPr>
        </p:nvSpPr>
        <p:spPr/>
        <p:txBody>
          <a:bodyPr/>
          <a:lstStyle/>
          <a:p>
            <a:pPr algn="l"/>
            <a:r>
              <a:rPr lang="en-US" dirty="0"/>
              <a:t>Ecology: Disturbance</a:t>
            </a:r>
          </a:p>
        </p:txBody>
      </p:sp>
      <p:sp>
        <p:nvSpPr>
          <p:cNvPr id="44034" name="Rectangle 2">
            <a:extLst>
              <a:ext uri="{FF2B5EF4-FFF2-40B4-BE49-F238E27FC236}">
                <a16:creationId xmlns:a16="http://schemas.microsoft.com/office/drawing/2014/main" id="{D0C59244-B502-FA40-CBEB-C4B8C3548232}"/>
              </a:ext>
            </a:extLst>
          </p:cNvPr>
          <p:cNvSpPr>
            <a:spLocks noGrp="1" noChangeArrowheads="1"/>
          </p:cNvSpPr>
          <p:nvPr>
            <p:ph idx="1"/>
          </p:nvPr>
        </p:nvSpPr>
        <p:spPr>
          <a:xfrm>
            <a:off x="152400" y="914400"/>
            <a:ext cx="8686800" cy="1723549"/>
          </a:xfrm>
        </p:spPr>
        <p:txBody>
          <a:bodyPr>
            <a:spAutoFit/>
          </a:bodyPr>
          <a:lstStyle/>
          <a:p>
            <a:pPr marL="0" indent="0" eaLnBrk="1" hangingPunct="1">
              <a:buFont typeface="Wingdings" panose="05000000000000000000" pitchFamily="2" charset="2"/>
              <a:buNone/>
            </a:pPr>
            <a:r>
              <a:rPr lang="en-US" altLang="en-US" sz="2600" b="0" dirty="0"/>
              <a:t>Disturbance is a prominent feature of most communities</a:t>
            </a:r>
          </a:p>
          <a:p>
            <a:pPr marL="455613" indent="-334963" eaLnBrk="1" hangingPunct="1"/>
            <a:r>
              <a:rPr lang="en-US" altLang="en-US" sz="2000" b="0" dirty="0"/>
              <a:t>Disturbances are events that damage biological communities, remove organisms from them, and alter the availability of resources are characteristic of most communities</a:t>
            </a:r>
          </a:p>
        </p:txBody>
      </p:sp>
      <p:sp>
        <p:nvSpPr>
          <p:cNvPr id="44035" name="FlagCount" hidden="1">
            <a:hlinkClick r:id="rId3" action="ppaction://hlinkfile"/>
            <a:extLst>
              <a:ext uri="{FF2B5EF4-FFF2-40B4-BE49-F238E27FC236}">
                <a16:creationId xmlns:a16="http://schemas.microsoft.com/office/drawing/2014/main" id="{87237591-DC69-10DB-B75A-127D9B7F64EE}"/>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pic>
        <p:nvPicPr>
          <p:cNvPr id="44036" name="Picture 12" descr="forest fire">
            <a:extLst>
              <a:ext uri="{FF2B5EF4-FFF2-40B4-BE49-F238E27FC236}">
                <a16:creationId xmlns:a16="http://schemas.microsoft.com/office/drawing/2014/main" id="{57AEE6EB-76C9-01BA-9E81-9099FC18A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124200"/>
            <a:ext cx="350520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13" descr="erosion caused by flooding">
            <a:extLst>
              <a:ext uri="{FF2B5EF4-FFF2-40B4-BE49-F238E27FC236}">
                <a16:creationId xmlns:a16="http://schemas.microsoft.com/office/drawing/2014/main" id="{BE24444D-85D1-0539-F706-8D8F2276C6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352800"/>
            <a:ext cx="4381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BD050-476C-0FA4-3801-31C66429B0AA}"/>
              </a:ext>
            </a:extLst>
          </p:cNvPr>
          <p:cNvSpPr>
            <a:spLocks noGrp="1"/>
          </p:cNvSpPr>
          <p:nvPr>
            <p:ph type="title"/>
          </p:nvPr>
        </p:nvSpPr>
        <p:spPr/>
        <p:txBody>
          <a:bodyPr/>
          <a:lstStyle/>
          <a:p>
            <a:pPr algn="l"/>
            <a:r>
              <a:rPr lang="en-US" dirty="0"/>
              <a:t>Ecology: Population Dynamics</a:t>
            </a:r>
          </a:p>
        </p:txBody>
      </p:sp>
      <p:sp>
        <p:nvSpPr>
          <p:cNvPr id="16386" name="Rectangle 3">
            <a:extLst>
              <a:ext uri="{FF2B5EF4-FFF2-40B4-BE49-F238E27FC236}">
                <a16:creationId xmlns:a16="http://schemas.microsoft.com/office/drawing/2014/main" id="{5BB560F5-DFB0-2399-F841-6EC7E49F9BC9}"/>
              </a:ext>
            </a:extLst>
          </p:cNvPr>
          <p:cNvSpPr>
            <a:spLocks noGrp="1" noChangeArrowheads="1"/>
          </p:cNvSpPr>
          <p:nvPr>
            <p:ph idx="1"/>
          </p:nvPr>
        </p:nvSpPr>
        <p:spPr>
          <a:xfrm>
            <a:off x="152400" y="914400"/>
            <a:ext cx="8686800" cy="2031325"/>
          </a:xfrm>
        </p:spPr>
        <p:txBody>
          <a:bodyPr>
            <a:spAutoFit/>
          </a:bodyPr>
          <a:lstStyle/>
          <a:p>
            <a:pPr marL="0" indent="0" eaLnBrk="1" hangingPunct="1">
              <a:buFont typeface="Wingdings" panose="05000000000000000000" pitchFamily="2" charset="2"/>
              <a:buNone/>
            </a:pPr>
            <a:r>
              <a:rPr lang="en-US" altLang="en-US" b="0" dirty="0"/>
              <a:t>Population ecology is the study of how and why populations change</a:t>
            </a:r>
          </a:p>
          <a:p>
            <a:pPr marL="798513" lvl="1" indent="-334963" eaLnBrk="1" hangingPunct="1"/>
            <a:r>
              <a:rPr lang="en-US" altLang="en-US" dirty="0"/>
              <a:t>A </a:t>
            </a:r>
            <a:r>
              <a:rPr lang="en-US" altLang="en-US" u="sng" dirty="0"/>
              <a:t>population</a:t>
            </a:r>
            <a:r>
              <a:rPr lang="en-US" altLang="en-US" dirty="0"/>
              <a:t> is a group of individuals of a single species that occupy the same general area</a:t>
            </a:r>
          </a:p>
        </p:txBody>
      </p:sp>
      <p:sp>
        <p:nvSpPr>
          <p:cNvPr id="16387" name="FlagCount" hidden="1">
            <a:hlinkClick r:id="rId3" action="ppaction://hlinkfile"/>
            <a:extLst>
              <a:ext uri="{FF2B5EF4-FFF2-40B4-BE49-F238E27FC236}">
                <a16:creationId xmlns:a16="http://schemas.microsoft.com/office/drawing/2014/main" id="{06818ABC-6B97-D0D1-A171-E119B1016D10}"/>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pic>
        <p:nvPicPr>
          <p:cNvPr id="16388" name="Picture 4" descr="image of a sagebrush population">
            <a:extLst>
              <a:ext uri="{FF2B5EF4-FFF2-40B4-BE49-F238E27FC236}">
                <a16:creationId xmlns:a16="http://schemas.microsoft.com/office/drawing/2014/main" id="{A969D462-DE15-5E0E-474F-34A663059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070225"/>
            <a:ext cx="487680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1A8D-BA6C-CD6D-CA85-DEB691BC7840}"/>
              </a:ext>
            </a:extLst>
          </p:cNvPr>
          <p:cNvSpPr>
            <a:spLocks noGrp="1"/>
          </p:cNvSpPr>
          <p:nvPr>
            <p:ph type="title"/>
          </p:nvPr>
        </p:nvSpPr>
        <p:spPr/>
        <p:txBody>
          <a:bodyPr/>
          <a:lstStyle/>
          <a:p>
            <a:pPr algn="l"/>
            <a:r>
              <a:rPr lang="en-US" dirty="0"/>
              <a:t>Ecology: Succession</a:t>
            </a:r>
          </a:p>
        </p:txBody>
      </p:sp>
      <p:sp>
        <p:nvSpPr>
          <p:cNvPr id="45058" name="Rectangle 2">
            <a:extLst>
              <a:ext uri="{FF2B5EF4-FFF2-40B4-BE49-F238E27FC236}">
                <a16:creationId xmlns:a16="http://schemas.microsoft.com/office/drawing/2014/main" id="{A28FC33F-37D9-BAB4-74F8-950F98995113}"/>
              </a:ext>
            </a:extLst>
          </p:cNvPr>
          <p:cNvSpPr>
            <a:spLocks noGrp="1" noChangeArrowheads="1"/>
          </p:cNvSpPr>
          <p:nvPr>
            <p:ph idx="1"/>
          </p:nvPr>
        </p:nvSpPr>
        <p:spPr/>
        <p:txBody>
          <a:bodyPr>
            <a:spAutoFit/>
          </a:bodyPr>
          <a:lstStyle/>
          <a:p>
            <a:pPr marL="798513" lvl="1" indent="-334963" eaLnBrk="1" hangingPunct="1"/>
            <a:r>
              <a:rPr lang="en-US" altLang="en-US"/>
              <a:t>Ecological succession</a:t>
            </a:r>
            <a:endParaRPr lang="en-US" altLang="en-US" sz="2600"/>
          </a:p>
          <a:p>
            <a:pPr marL="1814513" lvl="2" indent="-533400" eaLnBrk="1" hangingPunct="1"/>
            <a:r>
              <a:rPr lang="en-US" altLang="en-US"/>
              <a:t>Is a transition in species composition of a community following a disturbance </a:t>
            </a:r>
          </a:p>
        </p:txBody>
      </p:sp>
      <p:sp>
        <p:nvSpPr>
          <p:cNvPr id="45059" name="FlagCount" hidden="1">
            <a:hlinkClick r:id="rId3" action="ppaction://hlinkfile"/>
            <a:extLst>
              <a:ext uri="{FF2B5EF4-FFF2-40B4-BE49-F238E27FC236}">
                <a16:creationId xmlns:a16="http://schemas.microsoft.com/office/drawing/2014/main" id="{98DE38FB-B072-D068-91F9-513274730BB6}"/>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grpSp>
        <p:nvGrpSpPr>
          <p:cNvPr id="45060" name="Group 11" descr="sequence of succession from a retreating glacier to a dryas stage to a alder and cottonwood forest to a spruce and hemlock forest">
            <a:extLst>
              <a:ext uri="{FF2B5EF4-FFF2-40B4-BE49-F238E27FC236}">
                <a16:creationId xmlns:a16="http://schemas.microsoft.com/office/drawing/2014/main" id="{E6BCBF1A-D4CB-1468-86F1-B764C64B324C}"/>
              </a:ext>
            </a:extLst>
          </p:cNvPr>
          <p:cNvGrpSpPr>
            <a:grpSpLocks/>
          </p:cNvGrpSpPr>
          <p:nvPr/>
        </p:nvGrpSpPr>
        <p:grpSpPr bwMode="auto">
          <a:xfrm>
            <a:off x="533400" y="2590800"/>
            <a:ext cx="8031163" cy="4114800"/>
            <a:chOff x="331" y="1777"/>
            <a:chExt cx="5059" cy="2352"/>
          </a:xfrm>
        </p:grpSpPr>
        <p:grpSp>
          <p:nvGrpSpPr>
            <p:cNvPr id="45061" name="Group 4">
              <a:extLst>
                <a:ext uri="{FF2B5EF4-FFF2-40B4-BE49-F238E27FC236}">
                  <a16:creationId xmlns:a16="http://schemas.microsoft.com/office/drawing/2014/main" id="{779A2BDF-71B1-D6CD-DCAC-A60717E01985}"/>
                </a:ext>
              </a:extLst>
            </p:cNvPr>
            <p:cNvGrpSpPr>
              <a:grpSpLocks/>
            </p:cNvGrpSpPr>
            <p:nvPr/>
          </p:nvGrpSpPr>
          <p:grpSpPr bwMode="auto">
            <a:xfrm>
              <a:off x="331" y="1777"/>
              <a:ext cx="5059" cy="2057"/>
              <a:chOff x="347" y="1489"/>
              <a:chExt cx="5059" cy="2057"/>
            </a:xfrm>
          </p:grpSpPr>
          <p:pic>
            <p:nvPicPr>
              <p:cNvPr id="45063" name="Picture 5" descr="37_07PrimarySuccession_UP.jpg                                  0051B25D203                            BE74600A:">
                <a:extLst>
                  <a:ext uri="{FF2B5EF4-FFF2-40B4-BE49-F238E27FC236}">
                    <a16:creationId xmlns:a16="http://schemas.microsoft.com/office/drawing/2014/main" id="{5D7AE41F-2C2B-C090-DF0F-3A3A3C99FE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 y="1489"/>
                <a:ext cx="5059" cy="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Text Box 6">
                <a:extLst>
                  <a:ext uri="{FF2B5EF4-FFF2-40B4-BE49-F238E27FC236}">
                    <a16:creationId xmlns:a16="http://schemas.microsoft.com/office/drawing/2014/main" id="{3C954384-1FD8-1E7C-9CF0-31892C053A10}"/>
                  </a:ext>
                </a:extLst>
              </p:cNvPr>
              <p:cNvSpPr txBox="1">
                <a:spLocks noChangeArrowheads="1"/>
              </p:cNvSpPr>
              <p:nvPr/>
            </p:nvSpPr>
            <p:spPr bwMode="auto">
              <a:xfrm>
                <a:off x="587" y="2621"/>
                <a:ext cx="78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dirty="0">
                    <a:latin typeface="Arial" panose="020B0604020202020204" pitchFamily="34" charset="0"/>
                  </a:rPr>
                  <a:t>Retreating glacier</a:t>
                </a:r>
                <a:br>
                  <a:rPr lang="en-US" altLang="en-US" sz="1000" dirty="0">
                    <a:latin typeface="Arial" panose="020B0604020202020204" pitchFamily="34" charset="0"/>
                  </a:rPr>
                </a:br>
                <a:r>
                  <a:rPr lang="en-US" altLang="en-US" sz="1000" dirty="0">
                    <a:latin typeface="Arial" panose="020B0604020202020204" pitchFamily="34" charset="0"/>
                  </a:rPr>
                  <a:t>with moraine in the</a:t>
                </a:r>
                <a:br>
                  <a:rPr lang="en-US" altLang="en-US" sz="1000" dirty="0">
                    <a:latin typeface="Arial" panose="020B0604020202020204" pitchFamily="34" charset="0"/>
                  </a:rPr>
                </a:br>
                <a:r>
                  <a:rPr lang="en-US" altLang="en-US" sz="1000" dirty="0">
                    <a:latin typeface="Arial" panose="020B0604020202020204" pitchFamily="34" charset="0"/>
                  </a:rPr>
                  <a:t>foreground</a:t>
                </a:r>
              </a:p>
            </p:txBody>
          </p:sp>
          <p:sp>
            <p:nvSpPr>
              <p:cNvPr id="45065" name="Text Box 7">
                <a:extLst>
                  <a:ext uri="{FF2B5EF4-FFF2-40B4-BE49-F238E27FC236}">
                    <a16:creationId xmlns:a16="http://schemas.microsoft.com/office/drawing/2014/main" id="{28239449-457C-A959-3C80-88E6B2FFC374}"/>
                  </a:ext>
                </a:extLst>
              </p:cNvPr>
              <p:cNvSpPr txBox="1">
                <a:spLocks noChangeArrowheads="1"/>
              </p:cNvSpPr>
              <p:nvPr/>
            </p:nvSpPr>
            <p:spPr bwMode="auto">
              <a:xfrm>
                <a:off x="1451" y="3061"/>
                <a:ext cx="54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i="1" dirty="0">
                    <a:latin typeface="Arial" panose="020B0604020202020204" pitchFamily="34" charset="0"/>
                  </a:rPr>
                  <a:t>Dryas</a:t>
                </a:r>
                <a:r>
                  <a:rPr lang="en-US" altLang="en-US" sz="1000" dirty="0">
                    <a:latin typeface="Arial" panose="020B0604020202020204" pitchFamily="34" charset="0"/>
                  </a:rPr>
                  <a:t> stage</a:t>
                </a:r>
              </a:p>
            </p:txBody>
          </p:sp>
          <p:sp>
            <p:nvSpPr>
              <p:cNvPr id="45066" name="Text Box 8">
                <a:extLst>
                  <a:ext uri="{FF2B5EF4-FFF2-40B4-BE49-F238E27FC236}">
                    <a16:creationId xmlns:a16="http://schemas.microsoft.com/office/drawing/2014/main" id="{6A1D42B4-331C-5C02-418A-CC71477D0C01}"/>
                  </a:ext>
                </a:extLst>
              </p:cNvPr>
              <p:cNvSpPr txBox="1">
                <a:spLocks noChangeArrowheads="1"/>
              </p:cNvSpPr>
              <p:nvPr/>
            </p:nvSpPr>
            <p:spPr bwMode="auto">
              <a:xfrm>
                <a:off x="2555" y="3269"/>
                <a:ext cx="12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dirty="0">
                    <a:latin typeface="Arial" panose="020B0604020202020204" pitchFamily="34" charset="0"/>
                  </a:rPr>
                  <a:t>Spruce starting to appear in the</a:t>
                </a:r>
                <a:br>
                  <a:rPr lang="en-US" altLang="en-US" sz="1000" dirty="0">
                    <a:latin typeface="Arial" panose="020B0604020202020204" pitchFamily="34" charset="0"/>
                  </a:rPr>
                </a:br>
                <a:r>
                  <a:rPr lang="en-US" altLang="en-US" sz="1000" dirty="0">
                    <a:latin typeface="Arial" panose="020B0604020202020204" pitchFamily="34" charset="0"/>
                  </a:rPr>
                  <a:t>alder and cottonwood forest</a:t>
                </a:r>
              </a:p>
            </p:txBody>
          </p:sp>
          <p:sp>
            <p:nvSpPr>
              <p:cNvPr id="45067" name="Text Box 9">
                <a:extLst>
                  <a:ext uri="{FF2B5EF4-FFF2-40B4-BE49-F238E27FC236}">
                    <a16:creationId xmlns:a16="http://schemas.microsoft.com/office/drawing/2014/main" id="{BA9F795A-8ED8-53E6-892B-C11E1C2A6005}"/>
                  </a:ext>
                </a:extLst>
              </p:cNvPr>
              <p:cNvSpPr txBox="1">
                <a:spLocks noChangeArrowheads="1"/>
              </p:cNvSpPr>
              <p:nvPr/>
            </p:nvSpPr>
            <p:spPr bwMode="auto">
              <a:xfrm>
                <a:off x="3899" y="3392"/>
                <a:ext cx="106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dirty="0">
                    <a:latin typeface="Arial" panose="020B0604020202020204" pitchFamily="34" charset="0"/>
                  </a:rPr>
                  <a:t>Spruce and hemlock forest</a:t>
                </a:r>
              </a:p>
            </p:txBody>
          </p:sp>
        </p:grpSp>
        <p:sp>
          <p:nvSpPr>
            <p:cNvPr id="45062" name="Text Box 10">
              <a:extLst>
                <a:ext uri="{FF2B5EF4-FFF2-40B4-BE49-F238E27FC236}">
                  <a16:creationId xmlns:a16="http://schemas.microsoft.com/office/drawing/2014/main" id="{8FA77109-549C-6C79-2EC4-4A08EF3CD07B}"/>
                </a:ext>
              </a:extLst>
            </p:cNvPr>
            <p:cNvSpPr txBox="1">
              <a:spLocks noChangeArrowheads="1"/>
            </p:cNvSpPr>
            <p:nvPr/>
          </p:nvSpPr>
          <p:spPr bwMode="auto">
            <a:xfrm>
              <a:off x="2270" y="3841"/>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latin typeface="Arial" panose="020B0604020202020204" pitchFamily="34" charset="0"/>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AC31-932F-6BC1-7525-DCCEC844063D}"/>
              </a:ext>
            </a:extLst>
          </p:cNvPr>
          <p:cNvSpPr>
            <a:spLocks noGrp="1"/>
          </p:cNvSpPr>
          <p:nvPr>
            <p:ph type="title"/>
          </p:nvPr>
        </p:nvSpPr>
        <p:spPr/>
        <p:txBody>
          <a:bodyPr/>
          <a:lstStyle/>
          <a:p>
            <a:pPr algn="l"/>
            <a:r>
              <a:rPr lang="en-US" dirty="0"/>
              <a:t>Ecology: Succession</a:t>
            </a:r>
          </a:p>
        </p:txBody>
      </p:sp>
      <p:sp>
        <p:nvSpPr>
          <p:cNvPr id="46082" name="Rectangle 2">
            <a:extLst>
              <a:ext uri="{FF2B5EF4-FFF2-40B4-BE49-F238E27FC236}">
                <a16:creationId xmlns:a16="http://schemas.microsoft.com/office/drawing/2014/main" id="{9CB4E823-F28C-461E-11D8-9CD5E147ED79}"/>
              </a:ext>
            </a:extLst>
          </p:cNvPr>
          <p:cNvSpPr>
            <a:spLocks noGrp="1" noChangeArrowheads="1"/>
          </p:cNvSpPr>
          <p:nvPr>
            <p:ph idx="1"/>
          </p:nvPr>
        </p:nvSpPr>
        <p:spPr/>
        <p:txBody>
          <a:bodyPr>
            <a:spAutoFit/>
          </a:bodyPr>
          <a:lstStyle/>
          <a:p>
            <a:pPr marL="798513" lvl="1" indent="-334963" eaLnBrk="1" hangingPunct="1"/>
            <a:r>
              <a:rPr lang="en-US" altLang="en-US"/>
              <a:t>Primary succession</a:t>
            </a:r>
            <a:endParaRPr lang="en-US" altLang="en-US" sz="2600"/>
          </a:p>
          <a:p>
            <a:pPr marL="1814513" lvl="2" indent="-533400" eaLnBrk="1" hangingPunct="1"/>
            <a:r>
              <a:rPr lang="en-US" altLang="en-US"/>
              <a:t>Is the gradual colonization of barren rocks</a:t>
            </a:r>
          </a:p>
          <a:p>
            <a:pPr marL="798513" lvl="1" indent="-334963" eaLnBrk="1" hangingPunct="1"/>
            <a:r>
              <a:rPr lang="en-US" altLang="en-US"/>
              <a:t>Secondary succession</a:t>
            </a:r>
            <a:endParaRPr lang="en-US" altLang="en-US" sz="2600"/>
          </a:p>
          <a:p>
            <a:pPr marL="1814513" lvl="2" indent="-533400" eaLnBrk="1" hangingPunct="1"/>
            <a:r>
              <a:rPr lang="en-US" altLang="en-US"/>
              <a:t>Occurs after a disturbance has destroyed a community but left the soil intact</a:t>
            </a:r>
          </a:p>
          <a:p>
            <a:pPr marL="798513" lvl="1" indent="-334963" eaLnBrk="1" hangingPunct="1"/>
            <a:endParaRPr lang="en-US" altLang="en-US"/>
          </a:p>
        </p:txBody>
      </p:sp>
      <p:sp>
        <p:nvSpPr>
          <p:cNvPr id="46083" name="FlagCount" hidden="1">
            <a:hlinkClick r:id="rId3" action="ppaction://hlinkfile"/>
            <a:extLst>
              <a:ext uri="{FF2B5EF4-FFF2-40B4-BE49-F238E27FC236}">
                <a16:creationId xmlns:a16="http://schemas.microsoft.com/office/drawing/2014/main" id="{516A4C4F-624C-414D-0F2C-136ABD593DAB}"/>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C170684-0E7F-CBAF-01CE-224883D05FF4}"/>
              </a:ext>
            </a:extLst>
          </p:cNvPr>
          <p:cNvSpPr>
            <a:spLocks noGrp="1" noChangeArrowheads="1"/>
          </p:cNvSpPr>
          <p:nvPr>
            <p:ph type="title"/>
          </p:nvPr>
        </p:nvSpPr>
        <p:spPr/>
        <p:txBody>
          <a:bodyPr/>
          <a:lstStyle/>
          <a:p>
            <a:pPr algn="l" eaLnBrk="1" hangingPunct="1"/>
            <a:r>
              <a:rPr lang="en-US" dirty="0"/>
              <a:t>Ecology: Succession</a:t>
            </a:r>
            <a:endParaRPr lang="en-US" altLang="en-US" dirty="0"/>
          </a:p>
        </p:txBody>
      </p:sp>
      <p:sp>
        <p:nvSpPr>
          <p:cNvPr id="47107" name="Rectangle 3">
            <a:extLst>
              <a:ext uri="{FF2B5EF4-FFF2-40B4-BE49-F238E27FC236}">
                <a16:creationId xmlns:a16="http://schemas.microsoft.com/office/drawing/2014/main" id="{F8BE185A-7987-E24E-DFB4-8B014B8EF319}"/>
              </a:ext>
            </a:extLst>
          </p:cNvPr>
          <p:cNvSpPr>
            <a:spLocks noGrp="1" noChangeArrowheads="1"/>
          </p:cNvSpPr>
          <p:nvPr>
            <p:ph idx="1"/>
          </p:nvPr>
        </p:nvSpPr>
        <p:spPr/>
        <p:txBody>
          <a:bodyPr/>
          <a:lstStyle/>
          <a:p>
            <a:pPr eaLnBrk="1" hangingPunct="1"/>
            <a:r>
              <a:rPr lang="en-US" altLang="en-US" sz="2800">
                <a:solidFill>
                  <a:srgbClr val="5DD5FF"/>
                </a:solidFill>
              </a:rPr>
              <a:t>Primary succession </a:t>
            </a:r>
            <a:r>
              <a:rPr lang="en-US" altLang="en-US" sz="2800"/>
              <a:t>- Involves formation of soil in beginning stages</a:t>
            </a:r>
          </a:p>
          <a:p>
            <a:pPr lvl="1" eaLnBrk="1" hangingPunct="1"/>
            <a:r>
              <a:rPr lang="en-US" altLang="en-US" sz="2600"/>
              <a:t>On bare rocks and lava:</a:t>
            </a:r>
          </a:p>
          <a:p>
            <a:pPr lvl="2" eaLnBrk="1" hangingPunct="1">
              <a:spcBef>
                <a:spcPts val="600"/>
              </a:spcBef>
            </a:pPr>
            <a:r>
              <a:rPr lang="en-US" altLang="en-US"/>
              <a:t>Tiny cracks permit plants to invade.</a:t>
            </a:r>
          </a:p>
        </p:txBody>
      </p:sp>
      <p:sp>
        <p:nvSpPr>
          <p:cNvPr id="6" name="TextBox 5">
            <a:extLst>
              <a:ext uri="{FF2B5EF4-FFF2-40B4-BE49-F238E27FC236}">
                <a16:creationId xmlns:a16="http://schemas.microsoft.com/office/drawing/2014/main" id="{128150AE-3671-36DC-A58A-B1B145E2A848}"/>
              </a:ext>
            </a:extLst>
          </p:cNvPr>
          <p:cNvSpPr txBox="1"/>
          <p:nvPr/>
        </p:nvSpPr>
        <p:spPr>
          <a:xfrm>
            <a:off x="6629400" y="6019800"/>
            <a:ext cx="2514600" cy="646113"/>
          </a:xfrm>
          <a:prstGeom prst="rect">
            <a:avLst/>
          </a:prstGeom>
          <a:noFill/>
        </p:spPr>
        <p:txBody>
          <a:bodyPr>
            <a:spAutoFit/>
          </a:bodyPr>
          <a:lstStyle/>
          <a:p>
            <a:pPr algn="ctr" eaLnBrk="1" hangingPunct="1">
              <a:defRPr/>
            </a:pPr>
            <a:r>
              <a:rPr lang="en-US" sz="1800" dirty="0">
                <a:solidFill>
                  <a:schemeClr val="bg1"/>
                </a:solidFill>
                <a:latin typeface="+mn-lt"/>
              </a:rPr>
              <a:t>Fern spores blow into cracks of bare lava</a:t>
            </a:r>
          </a:p>
        </p:txBody>
      </p:sp>
      <p:pic>
        <p:nvPicPr>
          <p:cNvPr id="47109" name="Picture 9" descr="fern growing out of lava rock">
            <a:extLst>
              <a:ext uri="{FF2B5EF4-FFF2-40B4-BE49-F238E27FC236}">
                <a16:creationId xmlns:a16="http://schemas.microsoft.com/office/drawing/2014/main" id="{08F3BCE4-D415-BF44-E795-79979C5287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75" b="6523"/>
          <a:stretch/>
        </p:blipFill>
        <p:spPr bwMode="auto">
          <a:xfrm>
            <a:off x="1350545" y="3048000"/>
            <a:ext cx="527885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6288CB52-4F63-0D5C-3B5C-0C324D3713ED}"/>
              </a:ext>
            </a:extLst>
          </p:cNvPr>
          <p:cNvSpPr>
            <a:spLocks noGrp="1" noChangeArrowheads="1"/>
          </p:cNvSpPr>
          <p:nvPr>
            <p:ph type="title"/>
          </p:nvPr>
        </p:nvSpPr>
        <p:spPr/>
        <p:txBody>
          <a:bodyPr/>
          <a:lstStyle/>
          <a:p>
            <a:pPr algn="l" eaLnBrk="1" hangingPunct="1"/>
            <a:r>
              <a:rPr lang="en-US" dirty="0"/>
              <a:t>Ecology: Succession</a:t>
            </a:r>
            <a:endParaRPr lang="en-US" altLang="en-US" dirty="0"/>
          </a:p>
        </p:txBody>
      </p:sp>
      <p:sp>
        <p:nvSpPr>
          <p:cNvPr id="48131" name="Rectangle 3">
            <a:extLst>
              <a:ext uri="{FF2B5EF4-FFF2-40B4-BE49-F238E27FC236}">
                <a16:creationId xmlns:a16="http://schemas.microsoft.com/office/drawing/2014/main" id="{7DF5DACB-CB18-D54B-70FD-3C47E14631C0}"/>
              </a:ext>
            </a:extLst>
          </p:cNvPr>
          <p:cNvSpPr>
            <a:spLocks noGrp="1" noChangeArrowheads="1"/>
          </p:cNvSpPr>
          <p:nvPr>
            <p:ph idx="1"/>
          </p:nvPr>
        </p:nvSpPr>
        <p:spPr/>
        <p:txBody>
          <a:bodyPr/>
          <a:lstStyle/>
          <a:p>
            <a:pPr eaLnBrk="1" hangingPunct="1"/>
            <a:r>
              <a:rPr lang="en-US" altLang="en-US" sz="2800"/>
              <a:t>Primary succession:</a:t>
            </a:r>
          </a:p>
          <a:p>
            <a:pPr lvl="1" eaLnBrk="1" hangingPunct="1"/>
            <a:r>
              <a:rPr lang="en-US" altLang="en-US" sz="2600"/>
              <a:t>On bare rocks and lava:</a:t>
            </a:r>
          </a:p>
          <a:p>
            <a:pPr lvl="2" eaLnBrk="1" hangingPunct="1"/>
            <a:r>
              <a:rPr lang="en-US" altLang="en-US"/>
              <a:t>Lichens and mosses become established on surfaces.</a:t>
            </a:r>
          </a:p>
          <a:p>
            <a:pPr lvl="3" eaLnBrk="1" hangingPunct="1"/>
            <a:r>
              <a:rPr lang="en-US" altLang="en-US"/>
              <a:t>Contribute to organic matter and small amount of soil builds up</a:t>
            </a:r>
          </a:p>
          <a:p>
            <a:pPr lvl="2" eaLnBrk="1" hangingPunct="1"/>
            <a:r>
              <a:rPr lang="en-US" altLang="en-US"/>
              <a:t>Other species become established.</a:t>
            </a:r>
          </a:p>
          <a:p>
            <a:pPr lvl="2" eaLnBrk="1" hangingPunct="1"/>
            <a:r>
              <a:rPr lang="en-US" altLang="en-US"/>
              <a:t>As soil buildup continues, larger plants take over.</a:t>
            </a:r>
          </a:p>
          <a:p>
            <a:pPr lvl="2" eaLnBrk="1" hangingPunct="1"/>
            <a:r>
              <a:rPr lang="en-US" altLang="en-US"/>
              <a:t>Eventually vegetation reaches equilibrium of a stable plant community = </a:t>
            </a:r>
            <a:r>
              <a:rPr lang="en-US" altLang="en-US">
                <a:solidFill>
                  <a:srgbClr val="5DD5FF"/>
                </a:solidFill>
              </a:rPr>
              <a:t>climax community</a:t>
            </a:r>
            <a:r>
              <a:rPr lang="en-US" altLang="en-US"/>
              <a:t>. </a:t>
            </a:r>
          </a:p>
          <a:p>
            <a:pPr lvl="3" eaLnBrk="1" hangingPunct="1"/>
            <a:r>
              <a:rPr lang="en-US" altLang="en-US"/>
              <a:t>Communities can differ in response to available species and chance events.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B5C9-10C7-3813-2334-D07B6653C77E}"/>
              </a:ext>
            </a:extLst>
          </p:cNvPr>
          <p:cNvSpPr>
            <a:spLocks noGrp="1"/>
          </p:cNvSpPr>
          <p:nvPr>
            <p:ph type="title"/>
          </p:nvPr>
        </p:nvSpPr>
        <p:spPr/>
        <p:txBody>
          <a:bodyPr/>
          <a:lstStyle/>
          <a:p>
            <a:pPr algn="l"/>
            <a:r>
              <a:rPr lang="en-US" dirty="0"/>
              <a:t>Ecology: Population Dynamics</a:t>
            </a:r>
          </a:p>
        </p:txBody>
      </p:sp>
      <p:sp>
        <p:nvSpPr>
          <p:cNvPr id="17410" name="Rectangle 2">
            <a:extLst>
              <a:ext uri="{FF2B5EF4-FFF2-40B4-BE49-F238E27FC236}">
                <a16:creationId xmlns:a16="http://schemas.microsoft.com/office/drawing/2014/main" id="{5A156F92-9B8D-C5FE-1A11-9C7380EFF5EF}"/>
              </a:ext>
            </a:extLst>
          </p:cNvPr>
          <p:cNvSpPr>
            <a:spLocks noGrp="1" noChangeArrowheads="1"/>
          </p:cNvSpPr>
          <p:nvPr>
            <p:ph idx="1"/>
          </p:nvPr>
        </p:nvSpPr>
        <p:spPr>
          <a:xfrm>
            <a:off x="152400" y="914400"/>
            <a:ext cx="8686800" cy="1200329"/>
          </a:xfrm>
        </p:spPr>
        <p:txBody>
          <a:bodyPr>
            <a:spAutoFit/>
          </a:bodyPr>
          <a:lstStyle/>
          <a:p>
            <a:pPr marL="798513" lvl="1" indent="-334963" eaLnBrk="1" hangingPunct="1"/>
            <a:r>
              <a:rPr lang="en-US" altLang="en-US" sz="2400" dirty="0"/>
              <a:t>Environmental and social factors influence the spacing of individuals in various dispersion patterns: clumped, uniform, or random</a:t>
            </a:r>
          </a:p>
        </p:txBody>
      </p:sp>
      <p:sp>
        <p:nvSpPr>
          <p:cNvPr id="17411" name="FlagCount" hidden="1">
            <a:hlinkClick r:id="rId3" action="ppaction://hlinkfile"/>
            <a:extLst>
              <a:ext uri="{FF2B5EF4-FFF2-40B4-BE49-F238E27FC236}">
                <a16:creationId xmlns:a16="http://schemas.microsoft.com/office/drawing/2014/main" id="{295841FF-E2B8-A0B1-AF92-229035CDBE10}"/>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pic>
        <p:nvPicPr>
          <p:cNvPr id="17412" name="Picture 2" descr="random, uniform and clumped distributions">
            <a:extLst>
              <a:ext uri="{FF2B5EF4-FFF2-40B4-BE49-F238E27FC236}">
                <a16:creationId xmlns:a16="http://schemas.microsoft.com/office/drawing/2014/main" id="{4B8D6385-3184-D826-CA0F-CE7DD4B14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6898" b="15225"/>
          <a:stretch>
            <a:fillRect/>
          </a:stretch>
        </p:blipFill>
        <p:spPr bwMode="auto">
          <a:xfrm>
            <a:off x="303213" y="2743200"/>
            <a:ext cx="8535987"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9A-D092-8800-A880-5CA58EB210A7}"/>
              </a:ext>
            </a:extLst>
          </p:cNvPr>
          <p:cNvSpPr>
            <a:spLocks noGrp="1"/>
          </p:cNvSpPr>
          <p:nvPr>
            <p:ph type="title"/>
          </p:nvPr>
        </p:nvSpPr>
        <p:spPr/>
        <p:txBody>
          <a:bodyPr/>
          <a:lstStyle/>
          <a:p>
            <a:pPr algn="l"/>
            <a:r>
              <a:rPr lang="en-US" dirty="0"/>
              <a:t>Ecology: Population Dynamics</a:t>
            </a:r>
          </a:p>
        </p:txBody>
      </p:sp>
      <p:sp>
        <p:nvSpPr>
          <p:cNvPr id="18434" name="Rectangle 2">
            <a:extLst>
              <a:ext uri="{FF2B5EF4-FFF2-40B4-BE49-F238E27FC236}">
                <a16:creationId xmlns:a16="http://schemas.microsoft.com/office/drawing/2014/main" id="{69798B2F-31F6-3268-13CE-4006F6C24FD3}"/>
              </a:ext>
            </a:extLst>
          </p:cNvPr>
          <p:cNvSpPr>
            <a:spLocks noGrp="1" noChangeArrowheads="1"/>
          </p:cNvSpPr>
          <p:nvPr>
            <p:ph idx="1"/>
          </p:nvPr>
        </p:nvSpPr>
        <p:spPr>
          <a:xfrm>
            <a:off x="152400" y="914400"/>
            <a:ext cx="8686800" cy="2533001"/>
          </a:xfrm>
        </p:spPr>
        <p:txBody>
          <a:bodyPr>
            <a:spAutoFit/>
          </a:bodyPr>
          <a:lstStyle/>
          <a:p>
            <a:pPr marL="455613" indent="-334963" eaLnBrk="1" hangingPunct="1">
              <a:spcBef>
                <a:spcPts val="600"/>
              </a:spcBef>
            </a:pPr>
            <a:r>
              <a:rPr lang="en-US" altLang="en-US" sz="2000" b="0" dirty="0"/>
              <a:t>Populations change over time as a combination of the birth rate and the mortality rate.</a:t>
            </a:r>
          </a:p>
          <a:p>
            <a:pPr marL="455613" indent="-334963" eaLnBrk="1" hangingPunct="1">
              <a:spcBef>
                <a:spcPts val="600"/>
              </a:spcBef>
            </a:pPr>
            <a:r>
              <a:rPr lang="en-US" altLang="en-US" sz="2000" b="0" u="sng" dirty="0"/>
              <a:t>Exponential growth</a:t>
            </a:r>
            <a:r>
              <a:rPr lang="en-US" altLang="en-US" sz="2000" b="0" dirty="0"/>
              <a:t> i</a:t>
            </a:r>
            <a:r>
              <a:rPr lang="en-US" altLang="en-US" sz="1800" b="0" dirty="0"/>
              <a:t>s the accelerating increase that occurs when growth is unlimited.  The equation </a:t>
            </a:r>
            <a:r>
              <a:rPr lang="en-US" altLang="en-US" sz="1800" b="0" i="1" dirty="0"/>
              <a:t>G </a:t>
            </a:r>
            <a:r>
              <a:rPr lang="en-US" altLang="en-US" sz="1800" b="0" dirty="0">
                <a:latin typeface="Symbol" panose="05050102010706020507" pitchFamily="18" charset="2"/>
                <a:sym typeface="Symbol" panose="05050102010706020507" pitchFamily="18" charset="2"/>
              </a:rPr>
              <a:t></a:t>
            </a:r>
            <a:r>
              <a:rPr lang="en-US" altLang="en-US" sz="1800" b="0" i="1" dirty="0"/>
              <a:t> </a:t>
            </a:r>
            <a:r>
              <a:rPr lang="en-US" altLang="en-US" sz="1800" b="0" i="1" dirty="0" err="1"/>
              <a:t>rN</a:t>
            </a:r>
            <a:r>
              <a:rPr lang="en-US" altLang="en-US" sz="1800" b="0" dirty="0"/>
              <a:t> describes this J-shaped curve</a:t>
            </a:r>
          </a:p>
          <a:p>
            <a:pPr marL="1476375" lvl="1" indent="-533400" eaLnBrk="1" hangingPunct="1">
              <a:spcBef>
                <a:spcPct val="40000"/>
              </a:spcBef>
            </a:pPr>
            <a:r>
              <a:rPr lang="en-US" altLang="en-US" sz="1800" i="1" dirty="0"/>
              <a:t>G</a:t>
            </a:r>
            <a:r>
              <a:rPr lang="en-US" altLang="en-US" sz="1800" dirty="0"/>
              <a:t> </a:t>
            </a:r>
            <a:r>
              <a:rPr lang="en-US" altLang="en-US" sz="1800" dirty="0">
                <a:latin typeface="Symbol" panose="05050102010706020507" pitchFamily="18" charset="2"/>
                <a:sym typeface="Symbol" panose="05050102010706020507" pitchFamily="18" charset="2"/>
              </a:rPr>
              <a:t></a:t>
            </a:r>
            <a:r>
              <a:rPr lang="en-US" altLang="en-US" sz="1800" dirty="0"/>
              <a:t> the population growth rate</a:t>
            </a:r>
          </a:p>
          <a:p>
            <a:pPr marL="1476375" lvl="1" indent="-533400" eaLnBrk="1" hangingPunct="1">
              <a:spcBef>
                <a:spcPct val="40000"/>
              </a:spcBef>
            </a:pPr>
            <a:r>
              <a:rPr lang="en-US" altLang="en-US" sz="1800" i="1" dirty="0"/>
              <a:t>r</a:t>
            </a:r>
            <a:r>
              <a:rPr lang="en-US" altLang="en-US" sz="1800" dirty="0"/>
              <a:t> </a:t>
            </a:r>
            <a:r>
              <a:rPr lang="en-US" altLang="en-US" sz="1800" dirty="0">
                <a:latin typeface="Symbol" panose="05050102010706020507" pitchFamily="18" charset="2"/>
                <a:sym typeface="Symbol" panose="05050102010706020507" pitchFamily="18" charset="2"/>
              </a:rPr>
              <a:t></a:t>
            </a:r>
            <a:r>
              <a:rPr lang="en-US" altLang="en-US" sz="1800" dirty="0"/>
              <a:t> an organism’s inherent capacity to reproduce</a:t>
            </a:r>
          </a:p>
          <a:p>
            <a:pPr marL="1476375" lvl="1" indent="-533400" eaLnBrk="1" hangingPunct="1">
              <a:spcBef>
                <a:spcPct val="40000"/>
              </a:spcBef>
            </a:pPr>
            <a:r>
              <a:rPr lang="en-US" altLang="en-US" sz="1800" i="1" dirty="0"/>
              <a:t>N</a:t>
            </a:r>
            <a:r>
              <a:rPr lang="en-US" altLang="en-US" sz="1800" dirty="0"/>
              <a:t> </a:t>
            </a:r>
            <a:r>
              <a:rPr lang="en-US" altLang="en-US" sz="1800" dirty="0">
                <a:latin typeface="Symbol" panose="05050102010706020507" pitchFamily="18" charset="2"/>
                <a:sym typeface="Symbol" panose="05050102010706020507" pitchFamily="18" charset="2"/>
              </a:rPr>
              <a:t></a:t>
            </a:r>
            <a:r>
              <a:rPr lang="en-US" altLang="en-US" sz="1800" dirty="0"/>
              <a:t> the population size</a:t>
            </a:r>
            <a:endParaRPr lang="en-US" altLang="en-US" sz="2400" dirty="0"/>
          </a:p>
        </p:txBody>
      </p:sp>
      <p:sp>
        <p:nvSpPr>
          <p:cNvPr id="18435" name="FlagCount" hidden="1">
            <a:hlinkClick r:id="rId3" action="ppaction://hlinkfile"/>
            <a:extLst>
              <a:ext uri="{FF2B5EF4-FFF2-40B4-BE49-F238E27FC236}">
                <a16:creationId xmlns:a16="http://schemas.microsoft.com/office/drawing/2014/main" id="{33AD94CA-1C1A-C0BE-7AA7-D5002F28064C}"/>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grpSp>
        <p:nvGrpSpPr>
          <p:cNvPr id="18436" name="Group 48" descr="graph of an exponential growth curve">
            <a:extLst>
              <a:ext uri="{FF2B5EF4-FFF2-40B4-BE49-F238E27FC236}">
                <a16:creationId xmlns:a16="http://schemas.microsoft.com/office/drawing/2014/main" id="{A152BF3C-D12D-6F1F-1D03-5628C694908C}"/>
              </a:ext>
            </a:extLst>
          </p:cNvPr>
          <p:cNvGrpSpPr>
            <a:grpSpLocks/>
          </p:cNvGrpSpPr>
          <p:nvPr/>
        </p:nvGrpSpPr>
        <p:grpSpPr bwMode="auto">
          <a:xfrm>
            <a:off x="2286000" y="3581400"/>
            <a:ext cx="6553200" cy="3124200"/>
            <a:chOff x="1189" y="2230"/>
            <a:chExt cx="4040" cy="1837"/>
          </a:xfrm>
        </p:grpSpPr>
        <p:pic>
          <p:nvPicPr>
            <p:cNvPr id="18437" name="Picture 5" descr="36_04a_ExponentPopGrowth_L.jpg                                 0004A3D0&#10; RKAUL-5                       BCE4327F:">
              <a:extLst>
                <a:ext uri="{FF2B5EF4-FFF2-40B4-BE49-F238E27FC236}">
                  <a16:creationId xmlns:a16="http://schemas.microsoft.com/office/drawing/2014/main" id="{DB6566C4-BDD1-BC02-DDFC-E83FA36ED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 y="2230"/>
              <a:ext cx="4040" cy="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6">
              <a:extLst>
                <a:ext uri="{FF2B5EF4-FFF2-40B4-BE49-F238E27FC236}">
                  <a16:creationId xmlns:a16="http://schemas.microsoft.com/office/drawing/2014/main" id="{C3BC3BCC-C832-C57B-9459-1ADE773E8657}"/>
                </a:ext>
              </a:extLst>
            </p:cNvPr>
            <p:cNvSpPr txBox="1">
              <a:spLocks noChangeArrowheads="1"/>
            </p:cNvSpPr>
            <p:nvPr/>
          </p:nvSpPr>
          <p:spPr bwMode="auto">
            <a:xfrm>
              <a:off x="1279" y="2234"/>
              <a:ext cx="29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b="1">
                  <a:solidFill>
                    <a:schemeClr val="bg1"/>
                  </a:solidFill>
                  <a:latin typeface="Arial" panose="020B0604020202020204" pitchFamily="34" charset="0"/>
                </a:rPr>
                <a:t>Time</a:t>
              </a:r>
            </a:p>
          </p:txBody>
        </p:sp>
        <p:sp>
          <p:nvSpPr>
            <p:cNvPr id="18439" name="Text Box 7">
              <a:extLst>
                <a:ext uri="{FF2B5EF4-FFF2-40B4-BE49-F238E27FC236}">
                  <a16:creationId xmlns:a16="http://schemas.microsoft.com/office/drawing/2014/main" id="{B43DED8F-4A0A-A026-DA19-083B58D5E391}"/>
                </a:ext>
              </a:extLst>
            </p:cNvPr>
            <p:cNvSpPr txBox="1">
              <a:spLocks noChangeArrowheads="1"/>
            </p:cNvSpPr>
            <p:nvPr/>
          </p:nvSpPr>
          <p:spPr bwMode="auto">
            <a:xfrm>
              <a:off x="2246" y="2234"/>
              <a:ext cx="712"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b="1">
                  <a:solidFill>
                    <a:schemeClr val="bg1"/>
                  </a:solidFill>
                  <a:latin typeface="Arial" panose="020B0604020202020204" pitchFamily="34" charset="0"/>
                </a:rPr>
                <a:t>Number of Cells</a:t>
              </a:r>
            </a:p>
          </p:txBody>
        </p:sp>
        <p:sp>
          <p:nvSpPr>
            <p:cNvPr id="18440" name="Text Box 8">
              <a:extLst>
                <a:ext uri="{FF2B5EF4-FFF2-40B4-BE49-F238E27FC236}">
                  <a16:creationId xmlns:a16="http://schemas.microsoft.com/office/drawing/2014/main" id="{B26E04B3-A929-11BE-CCCE-AE844ABDA4BB}"/>
                </a:ext>
              </a:extLst>
            </p:cNvPr>
            <p:cNvSpPr txBox="1">
              <a:spLocks noChangeArrowheads="1"/>
            </p:cNvSpPr>
            <p:nvPr/>
          </p:nvSpPr>
          <p:spPr bwMode="auto">
            <a:xfrm>
              <a:off x="1322" y="2424"/>
              <a:ext cx="45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a:latin typeface="Arial" panose="020B0604020202020204" pitchFamily="34" charset="0"/>
                </a:rPr>
                <a:t>0 minutes</a:t>
              </a:r>
            </a:p>
          </p:txBody>
        </p:sp>
        <p:grpSp>
          <p:nvGrpSpPr>
            <p:cNvPr id="18441" name="Group 42">
              <a:extLst>
                <a:ext uri="{FF2B5EF4-FFF2-40B4-BE49-F238E27FC236}">
                  <a16:creationId xmlns:a16="http://schemas.microsoft.com/office/drawing/2014/main" id="{EEB4F630-782F-E278-B4CA-2446B4EA6922}"/>
                </a:ext>
              </a:extLst>
            </p:cNvPr>
            <p:cNvGrpSpPr>
              <a:grpSpLocks/>
            </p:cNvGrpSpPr>
            <p:nvPr/>
          </p:nvGrpSpPr>
          <p:grpSpPr bwMode="auto">
            <a:xfrm>
              <a:off x="1242" y="2530"/>
              <a:ext cx="657" cy="860"/>
              <a:chOff x="1212" y="2521"/>
              <a:chExt cx="657" cy="860"/>
            </a:xfrm>
          </p:grpSpPr>
          <p:sp>
            <p:nvSpPr>
              <p:cNvPr id="18465" name="Text Box 11">
                <a:extLst>
                  <a:ext uri="{FF2B5EF4-FFF2-40B4-BE49-F238E27FC236}">
                    <a16:creationId xmlns:a16="http://schemas.microsoft.com/office/drawing/2014/main" id="{57EC1C8B-44CB-D01A-AF9F-DFA9709443BE}"/>
                  </a:ext>
                </a:extLst>
              </p:cNvPr>
              <p:cNvSpPr txBox="1">
                <a:spLocks noChangeArrowheads="1"/>
              </p:cNvSpPr>
              <p:nvPr/>
            </p:nvSpPr>
            <p:spPr bwMode="auto">
              <a:xfrm>
                <a:off x="1212" y="2521"/>
                <a:ext cx="243" cy="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lnSpc>
                    <a:spcPct val="150000"/>
                  </a:lnSpc>
                </a:pPr>
                <a:r>
                  <a:rPr lang="en-US" altLang="en-US" sz="1000">
                    <a:latin typeface="Arial" panose="020B0604020202020204" pitchFamily="34" charset="0"/>
                  </a:rPr>
                  <a:t>20</a:t>
                </a:r>
              </a:p>
              <a:p>
                <a:pPr algn="r">
                  <a:lnSpc>
                    <a:spcPct val="150000"/>
                  </a:lnSpc>
                </a:pPr>
                <a:r>
                  <a:rPr lang="en-US" altLang="en-US" sz="1000">
                    <a:latin typeface="Arial" panose="020B0604020202020204" pitchFamily="34" charset="0"/>
                  </a:rPr>
                  <a:t>40</a:t>
                </a:r>
              </a:p>
              <a:p>
                <a:pPr algn="r">
                  <a:lnSpc>
                    <a:spcPct val="150000"/>
                  </a:lnSpc>
                </a:pPr>
                <a:r>
                  <a:rPr lang="en-US" altLang="en-US" sz="1000">
                    <a:latin typeface="Arial" panose="020B0604020202020204" pitchFamily="34" charset="0"/>
                  </a:rPr>
                  <a:t>60</a:t>
                </a:r>
              </a:p>
              <a:p>
                <a:pPr algn="r">
                  <a:lnSpc>
                    <a:spcPct val="150000"/>
                  </a:lnSpc>
                </a:pPr>
                <a:r>
                  <a:rPr lang="en-US" altLang="en-US" sz="1000">
                    <a:latin typeface="Arial" panose="020B0604020202020204" pitchFamily="34" charset="0"/>
                  </a:rPr>
                  <a:t>80</a:t>
                </a:r>
              </a:p>
              <a:p>
                <a:pPr algn="r">
                  <a:lnSpc>
                    <a:spcPct val="150000"/>
                  </a:lnSpc>
                </a:pPr>
                <a:r>
                  <a:rPr lang="en-US" altLang="en-US" sz="1000">
                    <a:latin typeface="Arial" panose="020B0604020202020204" pitchFamily="34" charset="0"/>
                  </a:rPr>
                  <a:t>100</a:t>
                </a:r>
              </a:p>
              <a:p>
                <a:pPr algn="r">
                  <a:lnSpc>
                    <a:spcPct val="150000"/>
                  </a:lnSpc>
                </a:pPr>
                <a:r>
                  <a:rPr lang="en-US" altLang="en-US" sz="1000">
                    <a:latin typeface="Arial" panose="020B0604020202020204" pitchFamily="34" charset="0"/>
                  </a:rPr>
                  <a:t>120</a:t>
                </a:r>
              </a:p>
            </p:txBody>
          </p:sp>
          <p:sp>
            <p:nvSpPr>
              <p:cNvPr id="18466" name="Text Box 12">
                <a:extLst>
                  <a:ext uri="{FF2B5EF4-FFF2-40B4-BE49-F238E27FC236}">
                    <a16:creationId xmlns:a16="http://schemas.microsoft.com/office/drawing/2014/main" id="{08D37704-E475-A894-B866-267FFAEA5BDF}"/>
                  </a:ext>
                </a:extLst>
              </p:cNvPr>
              <p:cNvSpPr txBox="1">
                <a:spLocks noChangeArrowheads="1"/>
              </p:cNvSpPr>
              <p:nvPr/>
            </p:nvSpPr>
            <p:spPr bwMode="auto">
              <a:xfrm>
                <a:off x="1376" y="3226"/>
                <a:ext cx="493"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dirty="0">
                    <a:latin typeface="Arial" panose="020B0604020202020204" pitchFamily="34" charset="0"/>
                  </a:rPr>
                  <a:t>(= 2 hours)</a:t>
                </a:r>
              </a:p>
            </p:txBody>
          </p:sp>
        </p:grpSp>
        <p:sp>
          <p:nvSpPr>
            <p:cNvPr id="18442" name="Text Box 13">
              <a:extLst>
                <a:ext uri="{FF2B5EF4-FFF2-40B4-BE49-F238E27FC236}">
                  <a16:creationId xmlns:a16="http://schemas.microsoft.com/office/drawing/2014/main" id="{2137E1AB-2EF6-470C-5A1F-65F52D75034D}"/>
                </a:ext>
              </a:extLst>
            </p:cNvPr>
            <p:cNvSpPr txBox="1">
              <a:spLocks noChangeArrowheads="1"/>
            </p:cNvSpPr>
            <p:nvPr/>
          </p:nvSpPr>
          <p:spPr bwMode="auto">
            <a:xfrm>
              <a:off x="1502" y="3328"/>
              <a:ext cx="373"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50000"/>
                </a:lnSpc>
              </a:pPr>
              <a:r>
                <a:rPr lang="en-US" altLang="en-US" sz="1000" dirty="0">
                  <a:latin typeface="Arial" panose="020B0604020202020204" pitchFamily="34" charset="0"/>
                </a:rPr>
                <a:t>3 hours</a:t>
              </a:r>
            </a:p>
            <a:p>
              <a:pPr>
                <a:lnSpc>
                  <a:spcPct val="150000"/>
                </a:lnSpc>
              </a:pPr>
              <a:r>
                <a:rPr lang="en-US" altLang="en-US" sz="1000" dirty="0">
                  <a:latin typeface="Arial" panose="020B0604020202020204" pitchFamily="34" charset="0"/>
                </a:rPr>
                <a:t>4 hours</a:t>
              </a:r>
            </a:p>
            <a:p>
              <a:pPr>
                <a:lnSpc>
                  <a:spcPct val="150000"/>
                </a:lnSpc>
              </a:pPr>
              <a:r>
                <a:rPr lang="en-US" altLang="en-US" sz="1000" dirty="0">
                  <a:latin typeface="Arial" panose="020B0604020202020204" pitchFamily="34" charset="0"/>
                </a:rPr>
                <a:t>8 hours</a:t>
              </a:r>
            </a:p>
          </p:txBody>
        </p:sp>
        <p:sp>
          <p:nvSpPr>
            <p:cNvPr id="18443" name="Text Box 14">
              <a:extLst>
                <a:ext uri="{FF2B5EF4-FFF2-40B4-BE49-F238E27FC236}">
                  <a16:creationId xmlns:a16="http://schemas.microsoft.com/office/drawing/2014/main" id="{FD316764-BE15-F428-156D-85C993B45D99}"/>
                </a:ext>
              </a:extLst>
            </p:cNvPr>
            <p:cNvSpPr txBox="1">
              <a:spLocks noChangeArrowheads="1"/>
            </p:cNvSpPr>
            <p:nvPr/>
          </p:nvSpPr>
          <p:spPr bwMode="auto">
            <a:xfrm>
              <a:off x="1461" y="3750"/>
              <a:ext cx="41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dirty="0">
                  <a:latin typeface="Arial" panose="020B0604020202020204" pitchFamily="34" charset="0"/>
                </a:rPr>
                <a:t>12 hours</a:t>
              </a:r>
            </a:p>
          </p:txBody>
        </p:sp>
        <p:sp>
          <p:nvSpPr>
            <p:cNvPr id="18444" name="Text Box 15">
              <a:extLst>
                <a:ext uri="{FF2B5EF4-FFF2-40B4-BE49-F238E27FC236}">
                  <a16:creationId xmlns:a16="http://schemas.microsoft.com/office/drawing/2014/main" id="{D3C82641-9464-F9F7-BAFA-3ED2A07C20F7}"/>
                </a:ext>
              </a:extLst>
            </p:cNvPr>
            <p:cNvSpPr txBox="1">
              <a:spLocks noChangeArrowheads="1"/>
            </p:cNvSpPr>
            <p:nvPr/>
          </p:nvSpPr>
          <p:spPr bwMode="auto">
            <a:xfrm>
              <a:off x="1846" y="2393"/>
              <a:ext cx="652" cy="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50000"/>
                </a:lnSpc>
              </a:pPr>
              <a:r>
                <a:rPr lang="en-US" altLang="en-US" sz="1000" dirty="0">
                  <a:latin typeface="Arial" panose="020B0604020202020204" pitchFamily="34" charset="0"/>
                </a:rPr>
                <a:t>1</a:t>
              </a:r>
            </a:p>
            <a:p>
              <a:pPr algn="ctr">
                <a:lnSpc>
                  <a:spcPct val="150000"/>
                </a:lnSpc>
              </a:pPr>
              <a:r>
                <a:rPr lang="en-US" altLang="en-US" sz="1000" dirty="0">
                  <a:latin typeface="Arial" panose="020B0604020202020204" pitchFamily="34" charset="0"/>
                </a:rPr>
                <a:t>2</a:t>
              </a:r>
            </a:p>
            <a:p>
              <a:pPr algn="ctr">
                <a:lnSpc>
                  <a:spcPct val="150000"/>
                </a:lnSpc>
              </a:pPr>
              <a:r>
                <a:rPr lang="en-US" altLang="en-US" sz="1000" dirty="0">
                  <a:latin typeface="Arial" panose="020B0604020202020204" pitchFamily="34" charset="0"/>
                </a:rPr>
                <a:t>4</a:t>
              </a:r>
            </a:p>
            <a:p>
              <a:pPr algn="ctr">
                <a:lnSpc>
                  <a:spcPct val="150000"/>
                </a:lnSpc>
              </a:pPr>
              <a:r>
                <a:rPr lang="en-US" altLang="en-US" sz="1000" dirty="0">
                  <a:latin typeface="Arial" panose="020B0604020202020204" pitchFamily="34" charset="0"/>
                </a:rPr>
                <a:t>8</a:t>
              </a:r>
            </a:p>
            <a:p>
              <a:pPr algn="ctr">
                <a:lnSpc>
                  <a:spcPct val="150000"/>
                </a:lnSpc>
              </a:pPr>
              <a:r>
                <a:rPr lang="en-US" altLang="en-US" sz="1000" dirty="0">
                  <a:latin typeface="Arial" panose="020B0604020202020204" pitchFamily="34" charset="0"/>
                </a:rPr>
                <a:t>16</a:t>
              </a:r>
            </a:p>
            <a:p>
              <a:pPr algn="ctr">
                <a:lnSpc>
                  <a:spcPct val="150000"/>
                </a:lnSpc>
              </a:pPr>
              <a:r>
                <a:rPr lang="en-US" altLang="en-US" sz="1000" dirty="0">
                  <a:latin typeface="Arial" panose="020B0604020202020204" pitchFamily="34" charset="0"/>
                </a:rPr>
                <a:t>32</a:t>
              </a:r>
            </a:p>
            <a:p>
              <a:pPr algn="ctr">
                <a:lnSpc>
                  <a:spcPct val="150000"/>
                </a:lnSpc>
              </a:pPr>
              <a:r>
                <a:rPr lang="en-US" altLang="en-US" sz="1000" dirty="0">
                  <a:latin typeface="Arial" panose="020B0604020202020204" pitchFamily="34" charset="0"/>
                </a:rPr>
                <a:t>64</a:t>
              </a:r>
            </a:p>
            <a:p>
              <a:pPr algn="ctr">
                <a:lnSpc>
                  <a:spcPct val="150000"/>
                </a:lnSpc>
              </a:pPr>
              <a:r>
                <a:rPr lang="en-US" altLang="en-US" sz="1000" dirty="0">
                  <a:latin typeface="Arial" panose="020B0604020202020204" pitchFamily="34" charset="0"/>
                </a:rPr>
                <a:t>512</a:t>
              </a:r>
            </a:p>
            <a:p>
              <a:pPr algn="ctr">
                <a:lnSpc>
                  <a:spcPct val="150000"/>
                </a:lnSpc>
              </a:pPr>
              <a:r>
                <a:rPr lang="en-US" altLang="en-US" sz="1000" dirty="0">
                  <a:latin typeface="Arial" panose="020B0604020202020204" pitchFamily="34" charset="0"/>
                </a:rPr>
                <a:t>4,096</a:t>
              </a:r>
            </a:p>
            <a:p>
              <a:pPr algn="ctr">
                <a:lnSpc>
                  <a:spcPct val="150000"/>
                </a:lnSpc>
              </a:pPr>
              <a:r>
                <a:rPr lang="en-US" altLang="en-US" sz="1000" dirty="0">
                  <a:latin typeface="Arial" panose="020B0604020202020204" pitchFamily="34" charset="0"/>
                </a:rPr>
                <a:t>16,777,216</a:t>
              </a:r>
            </a:p>
            <a:p>
              <a:pPr algn="ctr">
                <a:lnSpc>
                  <a:spcPct val="150000"/>
                </a:lnSpc>
              </a:pPr>
              <a:r>
                <a:rPr lang="en-US" altLang="en-US" sz="1000" dirty="0">
                  <a:latin typeface="Arial" panose="020B0604020202020204" pitchFamily="34" charset="0"/>
                </a:rPr>
                <a:t>68,719,476,736</a:t>
              </a:r>
            </a:p>
          </p:txBody>
        </p:sp>
        <p:sp>
          <p:nvSpPr>
            <p:cNvPr id="18445" name="Text Box 16">
              <a:extLst>
                <a:ext uri="{FF2B5EF4-FFF2-40B4-BE49-F238E27FC236}">
                  <a16:creationId xmlns:a16="http://schemas.microsoft.com/office/drawing/2014/main" id="{7F0EDF09-26F3-3107-A18E-AF533CF25251}"/>
                </a:ext>
              </a:extLst>
            </p:cNvPr>
            <p:cNvSpPr txBox="1">
              <a:spLocks noChangeArrowheads="1"/>
            </p:cNvSpPr>
            <p:nvPr/>
          </p:nvSpPr>
          <p:spPr bwMode="auto">
            <a:xfrm>
              <a:off x="2636" y="2387"/>
              <a:ext cx="291" cy="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50000"/>
                </a:lnSpc>
              </a:pPr>
              <a:r>
                <a:rPr lang="en-US" altLang="en-US" sz="1000">
                  <a:latin typeface="Arial" panose="020B0604020202020204" pitchFamily="34" charset="0"/>
                </a:rPr>
                <a:t>= 2</a:t>
              </a:r>
              <a:r>
                <a:rPr lang="en-US" altLang="en-US" sz="1000" baseline="30000">
                  <a:latin typeface="Arial" panose="020B0604020202020204" pitchFamily="34" charset="0"/>
                </a:rPr>
                <a:t>0</a:t>
              </a:r>
              <a:endParaRPr lang="en-US" altLang="en-US" sz="1000">
                <a:latin typeface="Arial" panose="020B0604020202020204" pitchFamily="34" charset="0"/>
              </a:endParaRPr>
            </a:p>
            <a:p>
              <a:pPr>
                <a:lnSpc>
                  <a:spcPct val="150000"/>
                </a:lnSpc>
              </a:pPr>
              <a:r>
                <a:rPr lang="en-US" altLang="en-US" sz="1000">
                  <a:latin typeface="Arial" panose="020B0604020202020204" pitchFamily="34" charset="0"/>
                </a:rPr>
                <a:t>= 2</a:t>
              </a:r>
              <a:r>
                <a:rPr lang="en-US" altLang="en-US" sz="1000" baseline="30000">
                  <a:latin typeface="Arial" panose="020B0604020202020204" pitchFamily="34" charset="0"/>
                </a:rPr>
                <a:t>1</a:t>
              </a:r>
              <a:endParaRPr lang="en-US" altLang="en-US" sz="1000">
                <a:latin typeface="Arial" panose="020B0604020202020204" pitchFamily="34" charset="0"/>
              </a:endParaRPr>
            </a:p>
            <a:p>
              <a:pPr>
                <a:lnSpc>
                  <a:spcPct val="150000"/>
                </a:lnSpc>
              </a:pPr>
              <a:r>
                <a:rPr lang="en-US" altLang="en-US" sz="1000">
                  <a:latin typeface="Arial" panose="020B0604020202020204" pitchFamily="34" charset="0"/>
                </a:rPr>
                <a:t>= 2</a:t>
              </a:r>
              <a:r>
                <a:rPr lang="en-US" altLang="en-US" sz="1000" baseline="30000">
                  <a:latin typeface="Arial" panose="020B0604020202020204" pitchFamily="34" charset="0"/>
                </a:rPr>
                <a:t>2</a:t>
              </a:r>
              <a:endParaRPr lang="en-US" altLang="en-US" sz="1000">
                <a:latin typeface="Arial" panose="020B0604020202020204" pitchFamily="34" charset="0"/>
              </a:endParaRPr>
            </a:p>
            <a:p>
              <a:pPr>
                <a:lnSpc>
                  <a:spcPct val="150000"/>
                </a:lnSpc>
              </a:pPr>
              <a:r>
                <a:rPr lang="en-US" altLang="en-US" sz="1000">
                  <a:latin typeface="Arial" panose="020B0604020202020204" pitchFamily="34" charset="0"/>
                </a:rPr>
                <a:t>= 2</a:t>
              </a:r>
              <a:r>
                <a:rPr lang="en-US" altLang="en-US" sz="1000" baseline="30000">
                  <a:latin typeface="Arial" panose="020B0604020202020204" pitchFamily="34" charset="0"/>
                </a:rPr>
                <a:t>3</a:t>
              </a:r>
              <a:endParaRPr lang="en-US" altLang="en-US" sz="1000">
                <a:latin typeface="Arial" panose="020B0604020202020204" pitchFamily="34" charset="0"/>
              </a:endParaRPr>
            </a:p>
            <a:p>
              <a:pPr>
                <a:lnSpc>
                  <a:spcPct val="150000"/>
                </a:lnSpc>
              </a:pPr>
              <a:r>
                <a:rPr lang="en-US" altLang="en-US" sz="1000">
                  <a:latin typeface="Arial" panose="020B0604020202020204" pitchFamily="34" charset="0"/>
                </a:rPr>
                <a:t>= 2</a:t>
              </a:r>
              <a:r>
                <a:rPr lang="en-US" altLang="en-US" sz="1000" baseline="30000">
                  <a:latin typeface="Arial" panose="020B0604020202020204" pitchFamily="34" charset="0"/>
                </a:rPr>
                <a:t>4</a:t>
              </a:r>
              <a:endParaRPr lang="en-US" altLang="en-US" sz="1000">
                <a:latin typeface="Arial" panose="020B0604020202020204" pitchFamily="34" charset="0"/>
              </a:endParaRPr>
            </a:p>
            <a:p>
              <a:pPr>
                <a:lnSpc>
                  <a:spcPct val="150000"/>
                </a:lnSpc>
              </a:pPr>
              <a:r>
                <a:rPr lang="en-US" altLang="en-US" sz="1000">
                  <a:latin typeface="Arial" panose="020B0604020202020204" pitchFamily="34" charset="0"/>
                </a:rPr>
                <a:t>= 2</a:t>
              </a:r>
              <a:r>
                <a:rPr lang="en-US" altLang="en-US" sz="1000" baseline="30000">
                  <a:latin typeface="Arial" panose="020B0604020202020204" pitchFamily="34" charset="0"/>
                </a:rPr>
                <a:t>5</a:t>
              </a:r>
              <a:endParaRPr lang="en-US" altLang="en-US" sz="1000">
                <a:latin typeface="Arial" panose="020B0604020202020204" pitchFamily="34" charset="0"/>
              </a:endParaRPr>
            </a:p>
            <a:p>
              <a:pPr>
                <a:lnSpc>
                  <a:spcPct val="150000"/>
                </a:lnSpc>
              </a:pPr>
              <a:r>
                <a:rPr lang="en-US" altLang="en-US" sz="1000">
                  <a:latin typeface="Arial" panose="020B0604020202020204" pitchFamily="34" charset="0"/>
                </a:rPr>
                <a:t>= 2</a:t>
              </a:r>
              <a:r>
                <a:rPr lang="en-US" altLang="en-US" sz="1000" baseline="30000">
                  <a:latin typeface="Arial" panose="020B0604020202020204" pitchFamily="34" charset="0"/>
                </a:rPr>
                <a:t>6</a:t>
              </a:r>
              <a:endParaRPr lang="en-US" altLang="en-US" sz="1000">
                <a:latin typeface="Arial" panose="020B0604020202020204" pitchFamily="34" charset="0"/>
              </a:endParaRPr>
            </a:p>
            <a:p>
              <a:pPr>
                <a:lnSpc>
                  <a:spcPct val="150000"/>
                </a:lnSpc>
              </a:pPr>
              <a:r>
                <a:rPr lang="en-US" altLang="en-US" sz="1000">
                  <a:latin typeface="Arial" panose="020B0604020202020204" pitchFamily="34" charset="0"/>
                </a:rPr>
                <a:t>= 2</a:t>
              </a:r>
              <a:r>
                <a:rPr lang="en-US" altLang="en-US" sz="1000" baseline="30000">
                  <a:latin typeface="Arial" panose="020B0604020202020204" pitchFamily="34" charset="0"/>
                </a:rPr>
                <a:t>9</a:t>
              </a:r>
              <a:endParaRPr lang="en-US" altLang="en-US" sz="1000">
                <a:latin typeface="Arial" panose="020B0604020202020204" pitchFamily="34" charset="0"/>
              </a:endParaRPr>
            </a:p>
            <a:p>
              <a:pPr>
                <a:lnSpc>
                  <a:spcPct val="150000"/>
                </a:lnSpc>
              </a:pPr>
              <a:r>
                <a:rPr lang="en-US" altLang="en-US" sz="1000">
                  <a:latin typeface="Arial" panose="020B0604020202020204" pitchFamily="34" charset="0"/>
                </a:rPr>
                <a:t>= 2</a:t>
              </a:r>
              <a:r>
                <a:rPr lang="en-US" altLang="en-US" sz="1000" baseline="30000">
                  <a:latin typeface="Arial" panose="020B0604020202020204" pitchFamily="34" charset="0"/>
                </a:rPr>
                <a:t>12</a:t>
              </a:r>
              <a:endParaRPr lang="en-US" altLang="en-US" sz="1000">
                <a:latin typeface="Arial" panose="020B0604020202020204" pitchFamily="34" charset="0"/>
              </a:endParaRPr>
            </a:p>
            <a:p>
              <a:pPr>
                <a:lnSpc>
                  <a:spcPct val="150000"/>
                </a:lnSpc>
              </a:pPr>
              <a:r>
                <a:rPr lang="en-US" altLang="en-US" sz="1000">
                  <a:latin typeface="Arial" panose="020B0604020202020204" pitchFamily="34" charset="0"/>
                </a:rPr>
                <a:t>= 2</a:t>
              </a:r>
              <a:r>
                <a:rPr lang="en-US" altLang="en-US" sz="1000" baseline="30000">
                  <a:latin typeface="Arial" panose="020B0604020202020204" pitchFamily="34" charset="0"/>
                </a:rPr>
                <a:t>24</a:t>
              </a:r>
              <a:endParaRPr lang="en-US" altLang="en-US" sz="1000">
                <a:latin typeface="Arial" panose="020B0604020202020204" pitchFamily="34" charset="0"/>
              </a:endParaRPr>
            </a:p>
            <a:p>
              <a:pPr>
                <a:lnSpc>
                  <a:spcPct val="150000"/>
                </a:lnSpc>
              </a:pPr>
              <a:r>
                <a:rPr lang="en-US" altLang="en-US" sz="1000">
                  <a:latin typeface="Arial" panose="020B0604020202020204" pitchFamily="34" charset="0"/>
                </a:rPr>
                <a:t>= 2</a:t>
              </a:r>
              <a:r>
                <a:rPr lang="en-US" altLang="en-US" sz="1000" baseline="30000">
                  <a:latin typeface="Arial" panose="020B0604020202020204" pitchFamily="34" charset="0"/>
                </a:rPr>
                <a:t>36</a:t>
              </a:r>
              <a:endParaRPr lang="en-US" altLang="en-US" sz="1000">
                <a:latin typeface="Arial" panose="020B0604020202020204" pitchFamily="34" charset="0"/>
              </a:endParaRPr>
            </a:p>
          </p:txBody>
        </p:sp>
        <p:sp>
          <p:nvSpPr>
            <p:cNvPr id="18446" name="Text Box 17">
              <a:extLst>
                <a:ext uri="{FF2B5EF4-FFF2-40B4-BE49-F238E27FC236}">
                  <a16:creationId xmlns:a16="http://schemas.microsoft.com/office/drawing/2014/main" id="{A4BD4DE3-B670-86CE-9D06-022108071411}"/>
                </a:ext>
              </a:extLst>
            </p:cNvPr>
            <p:cNvSpPr txBox="1">
              <a:spLocks noChangeArrowheads="1"/>
            </p:cNvSpPr>
            <p:nvPr/>
          </p:nvSpPr>
          <p:spPr bwMode="auto">
            <a:xfrm rot="-5400000">
              <a:off x="2741" y="2871"/>
              <a:ext cx="1052"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a:latin typeface="Arial" panose="020B0604020202020204" pitchFamily="34" charset="0"/>
                </a:rPr>
                <a:t>Number of bacterial cells (</a:t>
              </a:r>
              <a:r>
                <a:rPr lang="en-US" altLang="en-US" sz="1000" i="1">
                  <a:latin typeface="Arial" panose="020B0604020202020204" pitchFamily="34" charset="0"/>
                </a:rPr>
                <a:t>N</a:t>
              </a:r>
              <a:r>
                <a:rPr lang="en-US" altLang="en-US" sz="1000">
                  <a:latin typeface="Arial" panose="020B0604020202020204" pitchFamily="34" charset="0"/>
                </a:rPr>
                <a:t>)</a:t>
              </a:r>
            </a:p>
          </p:txBody>
        </p:sp>
        <p:sp>
          <p:nvSpPr>
            <p:cNvPr id="18447" name="Text Box 18">
              <a:extLst>
                <a:ext uri="{FF2B5EF4-FFF2-40B4-BE49-F238E27FC236}">
                  <a16:creationId xmlns:a16="http://schemas.microsoft.com/office/drawing/2014/main" id="{BC317056-EBCD-522C-AE98-B75DAC737E5A}"/>
                </a:ext>
              </a:extLst>
            </p:cNvPr>
            <p:cNvSpPr txBox="1">
              <a:spLocks noChangeArrowheads="1"/>
            </p:cNvSpPr>
            <p:nvPr/>
          </p:nvSpPr>
          <p:spPr bwMode="auto">
            <a:xfrm>
              <a:off x="3322" y="2266"/>
              <a:ext cx="1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a:latin typeface="Arial" panose="020B0604020202020204" pitchFamily="34" charset="0"/>
                </a:rPr>
                <a:t>70</a:t>
              </a:r>
            </a:p>
          </p:txBody>
        </p:sp>
        <p:sp>
          <p:nvSpPr>
            <p:cNvPr id="18448" name="Text Box 19">
              <a:extLst>
                <a:ext uri="{FF2B5EF4-FFF2-40B4-BE49-F238E27FC236}">
                  <a16:creationId xmlns:a16="http://schemas.microsoft.com/office/drawing/2014/main" id="{922EFD55-7401-C640-7F50-558160F07B17}"/>
                </a:ext>
              </a:extLst>
            </p:cNvPr>
            <p:cNvSpPr txBox="1">
              <a:spLocks noChangeArrowheads="1"/>
            </p:cNvSpPr>
            <p:nvPr/>
          </p:nvSpPr>
          <p:spPr bwMode="auto">
            <a:xfrm>
              <a:off x="3322" y="2464"/>
              <a:ext cx="1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a:latin typeface="Arial" panose="020B0604020202020204" pitchFamily="34" charset="0"/>
                </a:rPr>
                <a:t>60</a:t>
              </a:r>
            </a:p>
          </p:txBody>
        </p:sp>
        <p:sp>
          <p:nvSpPr>
            <p:cNvPr id="18449" name="Text Box 20">
              <a:extLst>
                <a:ext uri="{FF2B5EF4-FFF2-40B4-BE49-F238E27FC236}">
                  <a16:creationId xmlns:a16="http://schemas.microsoft.com/office/drawing/2014/main" id="{6CD5FA26-4D8E-6C7A-4C1E-CE22B2DF05BA}"/>
                </a:ext>
              </a:extLst>
            </p:cNvPr>
            <p:cNvSpPr txBox="1">
              <a:spLocks noChangeArrowheads="1"/>
            </p:cNvSpPr>
            <p:nvPr/>
          </p:nvSpPr>
          <p:spPr bwMode="auto">
            <a:xfrm>
              <a:off x="3322" y="2675"/>
              <a:ext cx="1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a:latin typeface="Arial" panose="020B0604020202020204" pitchFamily="34" charset="0"/>
                </a:rPr>
                <a:t>50</a:t>
              </a:r>
            </a:p>
          </p:txBody>
        </p:sp>
        <p:sp>
          <p:nvSpPr>
            <p:cNvPr id="18450" name="Text Box 21">
              <a:extLst>
                <a:ext uri="{FF2B5EF4-FFF2-40B4-BE49-F238E27FC236}">
                  <a16:creationId xmlns:a16="http://schemas.microsoft.com/office/drawing/2014/main" id="{927518F0-A431-7312-38E2-C83B7C5761EB}"/>
                </a:ext>
              </a:extLst>
            </p:cNvPr>
            <p:cNvSpPr txBox="1">
              <a:spLocks noChangeArrowheads="1"/>
            </p:cNvSpPr>
            <p:nvPr/>
          </p:nvSpPr>
          <p:spPr bwMode="auto">
            <a:xfrm>
              <a:off x="3322" y="3080"/>
              <a:ext cx="1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a:latin typeface="Arial" panose="020B0604020202020204" pitchFamily="34" charset="0"/>
                </a:rPr>
                <a:t>30</a:t>
              </a:r>
            </a:p>
          </p:txBody>
        </p:sp>
        <p:sp>
          <p:nvSpPr>
            <p:cNvPr id="18451" name="Text Box 22">
              <a:extLst>
                <a:ext uri="{FF2B5EF4-FFF2-40B4-BE49-F238E27FC236}">
                  <a16:creationId xmlns:a16="http://schemas.microsoft.com/office/drawing/2014/main" id="{1030CCC9-87B9-6374-E30E-D3AAF294360F}"/>
                </a:ext>
              </a:extLst>
            </p:cNvPr>
            <p:cNvSpPr txBox="1">
              <a:spLocks noChangeArrowheads="1"/>
            </p:cNvSpPr>
            <p:nvPr/>
          </p:nvSpPr>
          <p:spPr bwMode="auto">
            <a:xfrm>
              <a:off x="3322" y="2875"/>
              <a:ext cx="1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a:latin typeface="Arial" panose="020B0604020202020204" pitchFamily="34" charset="0"/>
                </a:rPr>
                <a:t>40</a:t>
              </a:r>
            </a:p>
          </p:txBody>
        </p:sp>
        <p:sp>
          <p:nvSpPr>
            <p:cNvPr id="18452" name="Text Box 23">
              <a:extLst>
                <a:ext uri="{FF2B5EF4-FFF2-40B4-BE49-F238E27FC236}">
                  <a16:creationId xmlns:a16="http://schemas.microsoft.com/office/drawing/2014/main" id="{169318FD-46F3-AA37-6978-FDDC88EE2DFD}"/>
                </a:ext>
              </a:extLst>
            </p:cNvPr>
            <p:cNvSpPr txBox="1">
              <a:spLocks noChangeArrowheads="1"/>
            </p:cNvSpPr>
            <p:nvPr/>
          </p:nvSpPr>
          <p:spPr bwMode="auto">
            <a:xfrm>
              <a:off x="3322" y="3285"/>
              <a:ext cx="1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a:latin typeface="Arial" panose="020B0604020202020204" pitchFamily="34" charset="0"/>
                </a:rPr>
                <a:t>20</a:t>
              </a:r>
            </a:p>
          </p:txBody>
        </p:sp>
        <p:sp>
          <p:nvSpPr>
            <p:cNvPr id="18453" name="Text Box 24">
              <a:extLst>
                <a:ext uri="{FF2B5EF4-FFF2-40B4-BE49-F238E27FC236}">
                  <a16:creationId xmlns:a16="http://schemas.microsoft.com/office/drawing/2014/main" id="{907CFDBC-056D-C83F-0445-19D01172D735}"/>
                </a:ext>
              </a:extLst>
            </p:cNvPr>
            <p:cNvSpPr txBox="1">
              <a:spLocks noChangeArrowheads="1"/>
            </p:cNvSpPr>
            <p:nvPr/>
          </p:nvSpPr>
          <p:spPr bwMode="auto">
            <a:xfrm>
              <a:off x="3322" y="3489"/>
              <a:ext cx="1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a:latin typeface="Arial" panose="020B0604020202020204" pitchFamily="34" charset="0"/>
                </a:rPr>
                <a:t>10</a:t>
              </a:r>
            </a:p>
          </p:txBody>
        </p:sp>
        <p:sp>
          <p:nvSpPr>
            <p:cNvPr id="18454" name="Text Box 25">
              <a:extLst>
                <a:ext uri="{FF2B5EF4-FFF2-40B4-BE49-F238E27FC236}">
                  <a16:creationId xmlns:a16="http://schemas.microsoft.com/office/drawing/2014/main" id="{97AFFEF1-618E-5355-C9D6-518BB5CF0892}"/>
                </a:ext>
              </a:extLst>
            </p:cNvPr>
            <p:cNvSpPr txBox="1">
              <a:spLocks noChangeArrowheads="1"/>
            </p:cNvSpPr>
            <p:nvPr/>
          </p:nvSpPr>
          <p:spPr bwMode="auto">
            <a:xfrm>
              <a:off x="3365" y="3688"/>
              <a:ext cx="15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a:latin typeface="Arial" panose="020B0604020202020204" pitchFamily="34" charset="0"/>
                </a:rPr>
                <a:t>0</a:t>
              </a:r>
            </a:p>
          </p:txBody>
        </p:sp>
        <p:sp>
          <p:nvSpPr>
            <p:cNvPr id="18455" name="Text Box 26">
              <a:extLst>
                <a:ext uri="{FF2B5EF4-FFF2-40B4-BE49-F238E27FC236}">
                  <a16:creationId xmlns:a16="http://schemas.microsoft.com/office/drawing/2014/main" id="{4B85F7B7-8126-8062-720C-CEC8CB35C988}"/>
                </a:ext>
              </a:extLst>
            </p:cNvPr>
            <p:cNvSpPr txBox="1">
              <a:spLocks noChangeArrowheads="1"/>
            </p:cNvSpPr>
            <p:nvPr/>
          </p:nvSpPr>
          <p:spPr bwMode="auto">
            <a:xfrm>
              <a:off x="3462" y="3795"/>
              <a:ext cx="15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0</a:t>
              </a:r>
            </a:p>
          </p:txBody>
        </p:sp>
        <p:sp>
          <p:nvSpPr>
            <p:cNvPr id="18456" name="Text Box 27">
              <a:extLst>
                <a:ext uri="{FF2B5EF4-FFF2-40B4-BE49-F238E27FC236}">
                  <a16:creationId xmlns:a16="http://schemas.microsoft.com/office/drawing/2014/main" id="{59B371FF-673E-2E3B-2E50-7E571E7E9A6F}"/>
                </a:ext>
              </a:extLst>
            </p:cNvPr>
            <p:cNvSpPr txBox="1">
              <a:spLocks noChangeArrowheads="1"/>
            </p:cNvSpPr>
            <p:nvPr/>
          </p:nvSpPr>
          <p:spPr bwMode="auto">
            <a:xfrm>
              <a:off x="3646" y="3795"/>
              <a:ext cx="2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20</a:t>
              </a:r>
            </a:p>
          </p:txBody>
        </p:sp>
        <p:sp>
          <p:nvSpPr>
            <p:cNvPr id="18457" name="Text Box 28">
              <a:extLst>
                <a:ext uri="{FF2B5EF4-FFF2-40B4-BE49-F238E27FC236}">
                  <a16:creationId xmlns:a16="http://schemas.microsoft.com/office/drawing/2014/main" id="{9223A7A4-F9F1-4FC9-71A4-00E25E13D14A}"/>
                </a:ext>
              </a:extLst>
            </p:cNvPr>
            <p:cNvSpPr txBox="1">
              <a:spLocks noChangeArrowheads="1"/>
            </p:cNvSpPr>
            <p:nvPr/>
          </p:nvSpPr>
          <p:spPr bwMode="auto">
            <a:xfrm>
              <a:off x="3858" y="3795"/>
              <a:ext cx="2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40</a:t>
              </a:r>
            </a:p>
          </p:txBody>
        </p:sp>
        <p:sp>
          <p:nvSpPr>
            <p:cNvPr id="18458" name="Text Box 29">
              <a:extLst>
                <a:ext uri="{FF2B5EF4-FFF2-40B4-BE49-F238E27FC236}">
                  <a16:creationId xmlns:a16="http://schemas.microsoft.com/office/drawing/2014/main" id="{35053938-7B9C-3E6B-0C63-57A8D7978023}"/>
                </a:ext>
              </a:extLst>
            </p:cNvPr>
            <p:cNvSpPr txBox="1">
              <a:spLocks noChangeArrowheads="1"/>
            </p:cNvSpPr>
            <p:nvPr/>
          </p:nvSpPr>
          <p:spPr bwMode="auto">
            <a:xfrm>
              <a:off x="4075" y="3795"/>
              <a:ext cx="2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60</a:t>
              </a:r>
            </a:p>
          </p:txBody>
        </p:sp>
        <p:sp>
          <p:nvSpPr>
            <p:cNvPr id="18459" name="Text Box 30">
              <a:extLst>
                <a:ext uri="{FF2B5EF4-FFF2-40B4-BE49-F238E27FC236}">
                  <a16:creationId xmlns:a16="http://schemas.microsoft.com/office/drawing/2014/main" id="{5E0E79F3-9C75-ED0B-342F-E062B303BFFA}"/>
                </a:ext>
              </a:extLst>
            </p:cNvPr>
            <p:cNvSpPr txBox="1">
              <a:spLocks noChangeArrowheads="1"/>
            </p:cNvSpPr>
            <p:nvPr/>
          </p:nvSpPr>
          <p:spPr bwMode="auto">
            <a:xfrm>
              <a:off x="4279" y="3795"/>
              <a:ext cx="1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80</a:t>
              </a:r>
            </a:p>
          </p:txBody>
        </p:sp>
        <p:sp>
          <p:nvSpPr>
            <p:cNvPr id="18460" name="Text Box 31">
              <a:extLst>
                <a:ext uri="{FF2B5EF4-FFF2-40B4-BE49-F238E27FC236}">
                  <a16:creationId xmlns:a16="http://schemas.microsoft.com/office/drawing/2014/main" id="{08891174-6A94-2679-E5C4-D67040ED7BA8}"/>
                </a:ext>
              </a:extLst>
            </p:cNvPr>
            <p:cNvSpPr txBox="1">
              <a:spLocks noChangeArrowheads="1"/>
            </p:cNvSpPr>
            <p:nvPr/>
          </p:nvSpPr>
          <p:spPr bwMode="auto">
            <a:xfrm>
              <a:off x="4457" y="3795"/>
              <a:ext cx="24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100</a:t>
              </a:r>
            </a:p>
          </p:txBody>
        </p:sp>
        <p:sp>
          <p:nvSpPr>
            <p:cNvPr id="18461" name="Text Box 32">
              <a:extLst>
                <a:ext uri="{FF2B5EF4-FFF2-40B4-BE49-F238E27FC236}">
                  <a16:creationId xmlns:a16="http://schemas.microsoft.com/office/drawing/2014/main" id="{D87ACE83-435B-B1FD-D634-D51F59557209}"/>
                </a:ext>
              </a:extLst>
            </p:cNvPr>
            <p:cNvSpPr txBox="1">
              <a:spLocks noChangeArrowheads="1"/>
            </p:cNvSpPr>
            <p:nvPr/>
          </p:nvSpPr>
          <p:spPr bwMode="auto">
            <a:xfrm>
              <a:off x="4674" y="3789"/>
              <a:ext cx="24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120</a:t>
              </a:r>
            </a:p>
          </p:txBody>
        </p:sp>
        <p:sp>
          <p:nvSpPr>
            <p:cNvPr id="18462" name="Text Box 33">
              <a:extLst>
                <a:ext uri="{FF2B5EF4-FFF2-40B4-BE49-F238E27FC236}">
                  <a16:creationId xmlns:a16="http://schemas.microsoft.com/office/drawing/2014/main" id="{90737F6B-FDFC-00AE-228D-DA9302184F23}"/>
                </a:ext>
              </a:extLst>
            </p:cNvPr>
            <p:cNvSpPr txBox="1">
              <a:spLocks noChangeArrowheads="1"/>
            </p:cNvSpPr>
            <p:nvPr/>
          </p:nvSpPr>
          <p:spPr bwMode="auto">
            <a:xfrm>
              <a:off x="4880" y="3789"/>
              <a:ext cx="24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140</a:t>
              </a:r>
            </a:p>
          </p:txBody>
        </p:sp>
        <p:sp>
          <p:nvSpPr>
            <p:cNvPr id="18463" name="Text Box 34">
              <a:extLst>
                <a:ext uri="{FF2B5EF4-FFF2-40B4-BE49-F238E27FC236}">
                  <a16:creationId xmlns:a16="http://schemas.microsoft.com/office/drawing/2014/main" id="{4D8C61C7-E704-3929-8908-082E0DCCD247}"/>
                </a:ext>
              </a:extLst>
            </p:cNvPr>
            <p:cNvSpPr txBox="1">
              <a:spLocks noChangeArrowheads="1"/>
            </p:cNvSpPr>
            <p:nvPr/>
          </p:nvSpPr>
          <p:spPr bwMode="auto">
            <a:xfrm>
              <a:off x="4591" y="3355"/>
              <a:ext cx="42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i="1">
                  <a:latin typeface="Arial" panose="020B0604020202020204" pitchFamily="34" charset="0"/>
                </a:rPr>
                <a:t>G = r N</a:t>
              </a:r>
            </a:p>
          </p:txBody>
        </p:sp>
        <p:sp>
          <p:nvSpPr>
            <p:cNvPr id="18464" name="Text Box 41">
              <a:extLst>
                <a:ext uri="{FF2B5EF4-FFF2-40B4-BE49-F238E27FC236}">
                  <a16:creationId xmlns:a16="http://schemas.microsoft.com/office/drawing/2014/main" id="{90EF9DFB-453B-2AA9-1B30-57FBE2A010A0}"/>
                </a:ext>
              </a:extLst>
            </p:cNvPr>
            <p:cNvSpPr txBox="1">
              <a:spLocks noChangeArrowheads="1"/>
            </p:cNvSpPr>
            <p:nvPr/>
          </p:nvSpPr>
          <p:spPr bwMode="auto">
            <a:xfrm>
              <a:off x="4015" y="3910"/>
              <a:ext cx="48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000">
                  <a:latin typeface="Arial" panose="020B0604020202020204" pitchFamily="34" charset="0"/>
                </a:rPr>
                <a:t>Time (min)</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9FAC-5ABF-F871-F1E5-1E94636AC1D8}"/>
              </a:ext>
            </a:extLst>
          </p:cNvPr>
          <p:cNvSpPr>
            <a:spLocks noGrp="1"/>
          </p:cNvSpPr>
          <p:nvPr>
            <p:ph type="title"/>
          </p:nvPr>
        </p:nvSpPr>
        <p:spPr/>
        <p:txBody>
          <a:bodyPr/>
          <a:lstStyle/>
          <a:p>
            <a:pPr algn="l"/>
            <a:r>
              <a:rPr lang="en-US" dirty="0"/>
              <a:t>Ecology: Population Dynamics</a:t>
            </a:r>
          </a:p>
        </p:txBody>
      </p:sp>
      <p:sp>
        <p:nvSpPr>
          <p:cNvPr id="19458" name="Rectangle 2">
            <a:extLst>
              <a:ext uri="{FF2B5EF4-FFF2-40B4-BE49-F238E27FC236}">
                <a16:creationId xmlns:a16="http://schemas.microsoft.com/office/drawing/2014/main" id="{805B2409-F87F-A42A-3452-B6487E867B1D}"/>
              </a:ext>
            </a:extLst>
          </p:cNvPr>
          <p:cNvSpPr>
            <a:spLocks noGrp="1" noChangeArrowheads="1"/>
          </p:cNvSpPr>
          <p:nvPr>
            <p:ph idx="1"/>
          </p:nvPr>
        </p:nvSpPr>
        <p:spPr>
          <a:xfrm>
            <a:off x="152400" y="914400"/>
            <a:ext cx="3739578" cy="6017032"/>
          </a:xfrm>
        </p:spPr>
        <p:txBody>
          <a:bodyPr wrap="square">
            <a:spAutoFit/>
          </a:bodyPr>
          <a:lstStyle/>
          <a:p>
            <a:pPr marL="120650" indent="0" eaLnBrk="1" hangingPunct="1">
              <a:buNone/>
            </a:pPr>
            <a:r>
              <a:rPr lang="en-US" altLang="en-US" sz="2000" b="0" dirty="0"/>
              <a:t>Limiting factors are variables that restrict population growth such as limited space, food, water or the ability of the ecosystem to process waste from a population. </a:t>
            </a:r>
          </a:p>
          <a:p>
            <a:pPr marL="0" indent="0" eaLnBrk="1" hangingPunct="1">
              <a:spcBef>
                <a:spcPts val="600"/>
              </a:spcBef>
              <a:buNone/>
            </a:pPr>
            <a:endParaRPr lang="en-US" altLang="en-US" sz="2000" b="0" dirty="0">
              <a:solidFill>
                <a:schemeClr val="bg1"/>
              </a:solidFill>
              <a:latin typeface="+mj-lt"/>
            </a:endParaRPr>
          </a:p>
          <a:p>
            <a:pPr marL="0" indent="0" eaLnBrk="1" hangingPunct="1">
              <a:spcBef>
                <a:spcPts val="600"/>
              </a:spcBef>
              <a:buNone/>
            </a:pPr>
            <a:r>
              <a:rPr lang="en-US" altLang="en-US" sz="2000" b="0" dirty="0">
                <a:solidFill>
                  <a:schemeClr val="bg1"/>
                </a:solidFill>
                <a:latin typeface="+mj-lt"/>
              </a:rPr>
              <a:t>The equation </a:t>
            </a:r>
            <a:r>
              <a:rPr lang="en-US" altLang="en-US" sz="2000" b="0" i="1" dirty="0">
                <a:solidFill>
                  <a:schemeClr val="bg1"/>
                </a:solidFill>
                <a:latin typeface="+mj-lt"/>
              </a:rPr>
              <a:t>G </a:t>
            </a:r>
            <a:r>
              <a:rPr lang="en-US" altLang="en-US" sz="2000" b="0" dirty="0">
                <a:solidFill>
                  <a:schemeClr val="bg1"/>
                </a:solidFill>
                <a:latin typeface="+mj-lt"/>
                <a:sym typeface="Symbol" panose="05050102010706020507" pitchFamily="18" charset="2"/>
              </a:rPr>
              <a:t></a:t>
            </a:r>
            <a:r>
              <a:rPr lang="en-US" altLang="en-US" sz="2000" b="0" i="1" dirty="0">
                <a:solidFill>
                  <a:schemeClr val="bg1"/>
                </a:solidFill>
                <a:latin typeface="+mj-lt"/>
              </a:rPr>
              <a:t> </a:t>
            </a:r>
            <a:r>
              <a:rPr lang="en-US" altLang="en-US" sz="2000" b="0" i="1" dirty="0" err="1">
                <a:solidFill>
                  <a:schemeClr val="bg1"/>
                </a:solidFill>
                <a:latin typeface="+mj-lt"/>
              </a:rPr>
              <a:t>rN</a:t>
            </a:r>
            <a:r>
              <a:rPr lang="en-US" altLang="en-US" sz="2000" b="0" i="1" dirty="0">
                <a:solidFill>
                  <a:schemeClr val="bg1"/>
                </a:solidFill>
                <a:latin typeface="+mj-lt"/>
              </a:rPr>
              <a:t>(K – N)/K</a:t>
            </a:r>
            <a:r>
              <a:rPr lang="en-US" altLang="en-US" sz="2000" b="0" dirty="0">
                <a:solidFill>
                  <a:schemeClr val="bg1"/>
                </a:solidFill>
                <a:latin typeface="+mj-lt"/>
              </a:rPr>
              <a:t> describes a </a:t>
            </a:r>
            <a:r>
              <a:rPr lang="en-US" altLang="en-US" sz="2000" b="0" u="sng" dirty="0">
                <a:solidFill>
                  <a:schemeClr val="bg1"/>
                </a:solidFill>
                <a:latin typeface="+mj-lt"/>
              </a:rPr>
              <a:t>logistic growth curve</a:t>
            </a:r>
            <a:r>
              <a:rPr lang="en-US" altLang="en-US" sz="2000" b="0" dirty="0">
                <a:solidFill>
                  <a:schemeClr val="bg1"/>
                </a:solidFill>
                <a:latin typeface="+mj-lt"/>
              </a:rPr>
              <a:t> where </a:t>
            </a:r>
          </a:p>
          <a:p>
            <a:pPr marL="0" indent="0" eaLnBrk="1" hangingPunct="1">
              <a:spcBef>
                <a:spcPts val="600"/>
              </a:spcBef>
              <a:buNone/>
            </a:pPr>
            <a:r>
              <a:rPr lang="en-US" altLang="en-US" sz="2000" b="0" i="1" dirty="0">
                <a:solidFill>
                  <a:schemeClr val="bg1"/>
                </a:solidFill>
                <a:latin typeface="+mj-lt"/>
              </a:rPr>
              <a:t>K</a:t>
            </a:r>
            <a:r>
              <a:rPr lang="en-US" altLang="en-US" sz="2000" b="0" dirty="0">
                <a:solidFill>
                  <a:schemeClr val="bg1"/>
                </a:solidFill>
                <a:latin typeface="+mj-lt"/>
              </a:rPr>
              <a:t> </a:t>
            </a:r>
            <a:r>
              <a:rPr lang="en-US" altLang="en-US" sz="2000" b="0" dirty="0">
                <a:solidFill>
                  <a:schemeClr val="bg1"/>
                </a:solidFill>
                <a:latin typeface="+mj-lt"/>
                <a:sym typeface="Symbol" panose="05050102010706020507" pitchFamily="18" charset="2"/>
              </a:rPr>
              <a:t></a:t>
            </a:r>
            <a:r>
              <a:rPr lang="en-US" altLang="en-US" sz="2000" b="0" dirty="0">
                <a:solidFill>
                  <a:schemeClr val="bg1"/>
                </a:solidFill>
                <a:latin typeface="+mj-lt"/>
              </a:rPr>
              <a:t> carrying capacity</a:t>
            </a:r>
          </a:p>
          <a:p>
            <a:pPr marL="0" indent="0" eaLnBrk="1" hangingPunct="1">
              <a:spcBef>
                <a:spcPts val="600"/>
              </a:spcBef>
              <a:buNone/>
            </a:pPr>
            <a:endParaRPr lang="en-US" altLang="en-US" sz="2000" b="0" dirty="0">
              <a:solidFill>
                <a:schemeClr val="bg1"/>
              </a:solidFill>
              <a:latin typeface="+mj-lt"/>
            </a:endParaRPr>
          </a:p>
          <a:p>
            <a:pPr marL="0" indent="0" eaLnBrk="1" hangingPunct="1">
              <a:spcBef>
                <a:spcPts val="600"/>
              </a:spcBef>
              <a:buNone/>
            </a:pPr>
            <a:r>
              <a:rPr lang="en-US" altLang="en-US" sz="2000" b="0" u="sng" dirty="0">
                <a:solidFill>
                  <a:schemeClr val="bg1"/>
                </a:solidFill>
                <a:latin typeface="+mj-lt"/>
              </a:rPr>
              <a:t>Carrying Capacity </a:t>
            </a:r>
            <a:r>
              <a:rPr lang="en-US" altLang="en-US" sz="2000" b="0" dirty="0">
                <a:solidFill>
                  <a:schemeClr val="bg1"/>
                </a:solidFill>
                <a:latin typeface="+mj-lt"/>
              </a:rPr>
              <a:t>is the size of the population that can be sustainably supported by the environment.</a:t>
            </a:r>
          </a:p>
          <a:p>
            <a:pPr marL="120650" indent="0" eaLnBrk="1" hangingPunct="1">
              <a:buNone/>
            </a:pPr>
            <a:endParaRPr lang="en-US" altLang="en-US" sz="2000" b="0" dirty="0"/>
          </a:p>
        </p:txBody>
      </p:sp>
      <p:sp>
        <p:nvSpPr>
          <p:cNvPr id="19459" name="FlagCount" hidden="1">
            <a:hlinkClick r:id="rId3" action="ppaction://hlinkfile"/>
            <a:extLst>
              <a:ext uri="{FF2B5EF4-FFF2-40B4-BE49-F238E27FC236}">
                <a16:creationId xmlns:a16="http://schemas.microsoft.com/office/drawing/2014/main" id="{CBA764F9-2B21-F810-1624-35137A36FDDF}"/>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grpSp>
        <p:nvGrpSpPr>
          <p:cNvPr id="19460" name="Group 21" descr="graph of a logistic growth curve">
            <a:extLst>
              <a:ext uri="{FF2B5EF4-FFF2-40B4-BE49-F238E27FC236}">
                <a16:creationId xmlns:a16="http://schemas.microsoft.com/office/drawing/2014/main" id="{AA17593B-7D04-3B8D-FFEF-12071510C66A}"/>
              </a:ext>
            </a:extLst>
          </p:cNvPr>
          <p:cNvGrpSpPr>
            <a:grpSpLocks/>
          </p:cNvGrpSpPr>
          <p:nvPr/>
        </p:nvGrpSpPr>
        <p:grpSpPr bwMode="auto">
          <a:xfrm>
            <a:off x="2410470" y="1219200"/>
            <a:ext cx="6496050" cy="4173538"/>
            <a:chOff x="627" y="1974"/>
            <a:chExt cx="3073" cy="2113"/>
          </a:xfrm>
        </p:grpSpPr>
        <p:grpSp>
          <p:nvGrpSpPr>
            <p:cNvPr id="19462" name="Group 19">
              <a:extLst>
                <a:ext uri="{FF2B5EF4-FFF2-40B4-BE49-F238E27FC236}">
                  <a16:creationId xmlns:a16="http://schemas.microsoft.com/office/drawing/2014/main" id="{638C3F0A-4806-10D1-A801-7AFA8AD5DC15}"/>
                </a:ext>
              </a:extLst>
            </p:cNvPr>
            <p:cNvGrpSpPr>
              <a:grpSpLocks/>
            </p:cNvGrpSpPr>
            <p:nvPr/>
          </p:nvGrpSpPr>
          <p:grpSpPr bwMode="auto">
            <a:xfrm>
              <a:off x="1390" y="1974"/>
              <a:ext cx="2310" cy="2090"/>
              <a:chOff x="1390" y="1974"/>
              <a:chExt cx="2310" cy="2090"/>
            </a:xfrm>
          </p:grpSpPr>
          <p:pic>
            <p:nvPicPr>
              <p:cNvPr id="19464" name="Picture 5" descr="36_04bLogisticGrowth_CNL.jpg                                   0004A39C&#10; RKAUL-5                       BCE4327F:">
                <a:extLst>
                  <a:ext uri="{FF2B5EF4-FFF2-40B4-BE49-F238E27FC236}">
                    <a16:creationId xmlns:a16="http://schemas.microsoft.com/office/drawing/2014/main" id="{41D3F048-3AF1-4C9D-6DFC-C81FBFF8B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 y="1974"/>
                <a:ext cx="2310" cy="2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Text Box 6">
                <a:extLst>
                  <a:ext uri="{FF2B5EF4-FFF2-40B4-BE49-F238E27FC236}">
                    <a16:creationId xmlns:a16="http://schemas.microsoft.com/office/drawing/2014/main" id="{B187E659-BCB8-53E0-D5FE-04E708714A6B}"/>
                  </a:ext>
                </a:extLst>
              </p:cNvPr>
              <p:cNvSpPr txBox="1">
                <a:spLocks noChangeArrowheads="1"/>
              </p:cNvSpPr>
              <p:nvPr/>
            </p:nvSpPr>
            <p:spPr bwMode="auto">
              <a:xfrm rot="-5400000">
                <a:off x="2134" y="3326"/>
                <a:ext cx="6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800">
                    <a:latin typeface="Arial" panose="020B0604020202020204" pitchFamily="34" charset="0"/>
                  </a:rPr>
                  <a:t>Breeding male fur seals</a:t>
                </a:r>
              </a:p>
              <a:p>
                <a:pPr algn="ctr"/>
                <a:r>
                  <a:rPr lang="en-US" altLang="en-US" sz="800">
                    <a:latin typeface="Arial" panose="020B0604020202020204" pitchFamily="34" charset="0"/>
                  </a:rPr>
                  <a:t>(thousands)</a:t>
                </a:r>
              </a:p>
            </p:txBody>
          </p:sp>
          <p:sp>
            <p:nvSpPr>
              <p:cNvPr id="19466" name="Text Box 7">
                <a:extLst>
                  <a:ext uri="{FF2B5EF4-FFF2-40B4-BE49-F238E27FC236}">
                    <a16:creationId xmlns:a16="http://schemas.microsoft.com/office/drawing/2014/main" id="{66C822A9-7BDB-4B93-B63F-662C489FDFF8}"/>
                  </a:ext>
                </a:extLst>
              </p:cNvPr>
              <p:cNvSpPr txBox="1">
                <a:spLocks noChangeArrowheads="1"/>
              </p:cNvSpPr>
              <p:nvPr/>
            </p:nvSpPr>
            <p:spPr bwMode="auto">
              <a:xfrm>
                <a:off x="2519" y="3087"/>
                <a:ext cx="16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800">
                    <a:latin typeface="Arial" panose="020B0604020202020204" pitchFamily="34" charset="0"/>
                  </a:rPr>
                  <a:t>10</a:t>
                </a:r>
              </a:p>
            </p:txBody>
          </p:sp>
          <p:sp>
            <p:nvSpPr>
              <p:cNvPr id="19467" name="Text Box 8">
                <a:extLst>
                  <a:ext uri="{FF2B5EF4-FFF2-40B4-BE49-F238E27FC236}">
                    <a16:creationId xmlns:a16="http://schemas.microsoft.com/office/drawing/2014/main" id="{391CD891-0EBE-4898-D2DD-003A0535F01A}"/>
                  </a:ext>
                </a:extLst>
              </p:cNvPr>
              <p:cNvSpPr txBox="1">
                <a:spLocks noChangeArrowheads="1"/>
              </p:cNvSpPr>
              <p:nvPr/>
            </p:nvSpPr>
            <p:spPr bwMode="auto">
              <a:xfrm>
                <a:off x="2551" y="3212"/>
                <a:ext cx="13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800">
                    <a:latin typeface="Arial" panose="020B0604020202020204" pitchFamily="34" charset="0"/>
                  </a:rPr>
                  <a:t>8</a:t>
                </a:r>
              </a:p>
            </p:txBody>
          </p:sp>
          <p:sp>
            <p:nvSpPr>
              <p:cNvPr id="19468" name="Text Box 9">
                <a:extLst>
                  <a:ext uri="{FF2B5EF4-FFF2-40B4-BE49-F238E27FC236}">
                    <a16:creationId xmlns:a16="http://schemas.microsoft.com/office/drawing/2014/main" id="{FB6B534E-2C90-7FFF-77FF-78D6C7CEBF65}"/>
                  </a:ext>
                </a:extLst>
              </p:cNvPr>
              <p:cNvSpPr txBox="1">
                <a:spLocks noChangeArrowheads="1"/>
              </p:cNvSpPr>
              <p:nvPr/>
            </p:nvSpPr>
            <p:spPr bwMode="auto">
              <a:xfrm>
                <a:off x="2551" y="3340"/>
                <a:ext cx="13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800">
                    <a:latin typeface="Arial" panose="020B0604020202020204" pitchFamily="34" charset="0"/>
                  </a:rPr>
                  <a:t>6</a:t>
                </a:r>
              </a:p>
            </p:txBody>
          </p:sp>
          <p:sp>
            <p:nvSpPr>
              <p:cNvPr id="19469" name="Text Box 10">
                <a:extLst>
                  <a:ext uri="{FF2B5EF4-FFF2-40B4-BE49-F238E27FC236}">
                    <a16:creationId xmlns:a16="http://schemas.microsoft.com/office/drawing/2014/main" id="{1CC04B79-ECAF-5D73-00EE-626851B30BBA}"/>
                  </a:ext>
                </a:extLst>
              </p:cNvPr>
              <p:cNvSpPr txBox="1">
                <a:spLocks noChangeArrowheads="1"/>
              </p:cNvSpPr>
              <p:nvPr/>
            </p:nvSpPr>
            <p:spPr bwMode="auto">
              <a:xfrm>
                <a:off x="2551" y="3467"/>
                <a:ext cx="13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800">
                    <a:latin typeface="Arial" panose="020B0604020202020204" pitchFamily="34" charset="0"/>
                  </a:rPr>
                  <a:t>4</a:t>
                </a:r>
              </a:p>
            </p:txBody>
          </p:sp>
          <p:sp>
            <p:nvSpPr>
              <p:cNvPr id="19470" name="Text Box 11">
                <a:extLst>
                  <a:ext uri="{FF2B5EF4-FFF2-40B4-BE49-F238E27FC236}">
                    <a16:creationId xmlns:a16="http://schemas.microsoft.com/office/drawing/2014/main" id="{F4EC64DF-DC97-CBFE-23FF-2BE61A4A1DA8}"/>
                  </a:ext>
                </a:extLst>
              </p:cNvPr>
              <p:cNvSpPr txBox="1">
                <a:spLocks noChangeArrowheads="1"/>
              </p:cNvSpPr>
              <p:nvPr/>
            </p:nvSpPr>
            <p:spPr bwMode="auto">
              <a:xfrm>
                <a:off x="2551" y="3584"/>
                <a:ext cx="13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800">
                    <a:latin typeface="Arial" panose="020B0604020202020204" pitchFamily="34" charset="0"/>
                  </a:rPr>
                  <a:t>2</a:t>
                </a:r>
              </a:p>
            </p:txBody>
          </p:sp>
          <p:sp>
            <p:nvSpPr>
              <p:cNvPr id="19471" name="Text Box 12">
                <a:extLst>
                  <a:ext uri="{FF2B5EF4-FFF2-40B4-BE49-F238E27FC236}">
                    <a16:creationId xmlns:a16="http://schemas.microsoft.com/office/drawing/2014/main" id="{D351B659-DE5D-1392-E5F5-45D9389595E3}"/>
                  </a:ext>
                </a:extLst>
              </p:cNvPr>
              <p:cNvSpPr txBox="1">
                <a:spLocks noChangeArrowheads="1"/>
              </p:cNvSpPr>
              <p:nvPr/>
            </p:nvSpPr>
            <p:spPr bwMode="auto">
              <a:xfrm>
                <a:off x="2551" y="3714"/>
                <a:ext cx="13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800">
                    <a:latin typeface="Arial" panose="020B0604020202020204" pitchFamily="34" charset="0"/>
                  </a:rPr>
                  <a:t>0</a:t>
                </a:r>
              </a:p>
            </p:txBody>
          </p:sp>
          <p:sp>
            <p:nvSpPr>
              <p:cNvPr id="19472" name="Text Box 13">
                <a:extLst>
                  <a:ext uri="{FF2B5EF4-FFF2-40B4-BE49-F238E27FC236}">
                    <a16:creationId xmlns:a16="http://schemas.microsoft.com/office/drawing/2014/main" id="{3E1207E0-4F32-DD7B-2FEB-63B605BCD411}"/>
                  </a:ext>
                </a:extLst>
              </p:cNvPr>
              <p:cNvSpPr txBox="1">
                <a:spLocks noChangeArrowheads="1"/>
              </p:cNvSpPr>
              <p:nvPr/>
            </p:nvSpPr>
            <p:spPr bwMode="auto">
              <a:xfrm>
                <a:off x="2653" y="3790"/>
                <a:ext cx="2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800">
                    <a:latin typeface="Arial" panose="020B0604020202020204" pitchFamily="34" charset="0"/>
                  </a:rPr>
                  <a:t>1915</a:t>
                </a:r>
              </a:p>
            </p:txBody>
          </p:sp>
          <p:sp>
            <p:nvSpPr>
              <p:cNvPr id="19473" name="Text Box 14">
                <a:extLst>
                  <a:ext uri="{FF2B5EF4-FFF2-40B4-BE49-F238E27FC236}">
                    <a16:creationId xmlns:a16="http://schemas.microsoft.com/office/drawing/2014/main" id="{7B7B90A2-EC93-0F20-EB3F-1D22A780621A}"/>
                  </a:ext>
                </a:extLst>
              </p:cNvPr>
              <p:cNvSpPr txBox="1">
                <a:spLocks noChangeArrowheads="1"/>
              </p:cNvSpPr>
              <p:nvPr/>
            </p:nvSpPr>
            <p:spPr bwMode="auto">
              <a:xfrm>
                <a:off x="2855" y="3790"/>
                <a:ext cx="2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800">
                    <a:latin typeface="Arial" panose="020B0604020202020204" pitchFamily="34" charset="0"/>
                  </a:rPr>
                  <a:t>1925</a:t>
                </a:r>
              </a:p>
            </p:txBody>
          </p:sp>
          <p:sp>
            <p:nvSpPr>
              <p:cNvPr id="19474" name="Text Box 15">
                <a:extLst>
                  <a:ext uri="{FF2B5EF4-FFF2-40B4-BE49-F238E27FC236}">
                    <a16:creationId xmlns:a16="http://schemas.microsoft.com/office/drawing/2014/main" id="{AAAAF75C-CDF9-23EC-8D13-A7FD162A8569}"/>
                  </a:ext>
                </a:extLst>
              </p:cNvPr>
              <p:cNvSpPr txBox="1">
                <a:spLocks noChangeArrowheads="1"/>
              </p:cNvSpPr>
              <p:nvPr/>
            </p:nvSpPr>
            <p:spPr bwMode="auto">
              <a:xfrm>
                <a:off x="3053" y="3790"/>
                <a:ext cx="23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800">
                    <a:latin typeface="Arial" panose="020B0604020202020204" pitchFamily="34" charset="0"/>
                  </a:rPr>
                  <a:t>1935</a:t>
                </a:r>
              </a:p>
            </p:txBody>
          </p:sp>
          <p:sp>
            <p:nvSpPr>
              <p:cNvPr id="19475" name="Text Box 16">
                <a:extLst>
                  <a:ext uri="{FF2B5EF4-FFF2-40B4-BE49-F238E27FC236}">
                    <a16:creationId xmlns:a16="http://schemas.microsoft.com/office/drawing/2014/main" id="{2C3D6756-635C-44E2-A4E6-3E631DB32885}"/>
                  </a:ext>
                </a:extLst>
              </p:cNvPr>
              <p:cNvSpPr txBox="1">
                <a:spLocks noChangeArrowheads="1"/>
              </p:cNvSpPr>
              <p:nvPr/>
            </p:nvSpPr>
            <p:spPr bwMode="auto">
              <a:xfrm>
                <a:off x="3250" y="3790"/>
                <a:ext cx="23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800">
                    <a:latin typeface="Arial" panose="020B0604020202020204" pitchFamily="34" charset="0"/>
                  </a:rPr>
                  <a:t>1945</a:t>
                </a:r>
              </a:p>
            </p:txBody>
          </p:sp>
          <p:sp>
            <p:nvSpPr>
              <p:cNvPr id="19476" name="Text Box 17">
                <a:extLst>
                  <a:ext uri="{FF2B5EF4-FFF2-40B4-BE49-F238E27FC236}">
                    <a16:creationId xmlns:a16="http://schemas.microsoft.com/office/drawing/2014/main" id="{DAF96C58-1D36-54A7-06BB-66BFEF526938}"/>
                  </a:ext>
                </a:extLst>
              </p:cNvPr>
              <p:cNvSpPr txBox="1">
                <a:spLocks noChangeArrowheads="1"/>
              </p:cNvSpPr>
              <p:nvPr/>
            </p:nvSpPr>
            <p:spPr bwMode="auto">
              <a:xfrm>
                <a:off x="2955" y="3871"/>
                <a:ext cx="22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800">
                    <a:latin typeface="Arial" panose="020B0604020202020204" pitchFamily="34" charset="0"/>
                  </a:rPr>
                  <a:t>Year</a:t>
                </a:r>
              </a:p>
            </p:txBody>
          </p:sp>
        </p:grpSp>
        <p:sp>
          <p:nvSpPr>
            <p:cNvPr id="19463" name="Text Box 20">
              <a:extLst>
                <a:ext uri="{FF2B5EF4-FFF2-40B4-BE49-F238E27FC236}">
                  <a16:creationId xmlns:a16="http://schemas.microsoft.com/office/drawing/2014/main" id="{D053A2D4-B321-3956-C1C8-408890DD2AE7}"/>
                </a:ext>
              </a:extLst>
            </p:cNvPr>
            <p:cNvSpPr txBox="1">
              <a:spLocks noChangeArrowheads="1"/>
            </p:cNvSpPr>
            <p:nvPr/>
          </p:nvSpPr>
          <p:spPr bwMode="auto">
            <a:xfrm>
              <a:off x="627" y="3855"/>
              <a:ext cx="10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latin typeface="Arial" panose="020B0604020202020204" pitchFamily="34" charset="0"/>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lagCount" hidden="1">
            <a:hlinkClick r:id="rId3" action="ppaction://hlinkfile"/>
            <a:extLst>
              <a:ext uri="{FF2B5EF4-FFF2-40B4-BE49-F238E27FC236}">
                <a16:creationId xmlns:a16="http://schemas.microsoft.com/office/drawing/2014/main" id="{807B1F02-155D-6553-B534-11C43E70F913}"/>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sp>
        <p:nvSpPr>
          <p:cNvPr id="20483" name="Rectangle 3">
            <a:extLst>
              <a:ext uri="{FF2B5EF4-FFF2-40B4-BE49-F238E27FC236}">
                <a16:creationId xmlns:a16="http://schemas.microsoft.com/office/drawing/2014/main" id="{7D64F4FF-35D1-1B9C-66CD-12E09D56C53B}"/>
              </a:ext>
            </a:extLst>
          </p:cNvPr>
          <p:cNvSpPr>
            <a:spLocks noGrp="1" noChangeArrowheads="1"/>
          </p:cNvSpPr>
          <p:nvPr>
            <p:ph type="title"/>
          </p:nvPr>
        </p:nvSpPr>
        <p:spPr>
          <a:xfrm>
            <a:off x="228600" y="152400"/>
            <a:ext cx="8686800" cy="584775"/>
          </a:xfrm>
          <a:noFill/>
        </p:spPr>
        <p:txBody>
          <a:bodyPr anchor="t">
            <a:spAutoFit/>
          </a:bodyPr>
          <a:lstStyle/>
          <a:p>
            <a:pPr algn="l" eaLnBrk="1" hangingPunct="1"/>
            <a:r>
              <a:rPr lang="en-US" dirty="0"/>
              <a:t>Ecology: Population Dynamics</a:t>
            </a:r>
            <a:endParaRPr lang="en-US" altLang="en-US" dirty="0"/>
          </a:p>
        </p:txBody>
      </p:sp>
      <p:sp>
        <p:nvSpPr>
          <p:cNvPr id="2" name="Content Placeholder 1">
            <a:extLst>
              <a:ext uri="{FF2B5EF4-FFF2-40B4-BE49-F238E27FC236}">
                <a16:creationId xmlns:a16="http://schemas.microsoft.com/office/drawing/2014/main" id="{5132C632-3C97-CBBC-2668-26341136CABC}"/>
              </a:ext>
            </a:extLst>
          </p:cNvPr>
          <p:cNvSpPr>
            <a:spLocks noGrp="1"/>
          </p:cNvSpPr>
          <p:nvPr>
            <p:ph idx="1"/>
          </p:nvPr>
        </p:nvSpPr>
        <p:spPr>
          <a:xfrm>
            <a:off x="304800" y="838200"/>
            <a:ext cx="8026153" cy="2038905"/>
          </a:xfrm>
        </p:spPr>
        <p:txBody>
          <a:bodyPr/>
          <a:lstStyle/>
          <a:p>
            <a:pPr marL="0" indent="0">
              <a:spcBef>
                <a:spcPts val="0"/>
              </a:spcBef>
              <a:buNone/>
            </a:pPr>
            <a:r>
              <a:rPr lang="en-US" b="0" dirty="0"/>
              <a:t>Human Population Growth</a:t>
            </a:r>
          </a:p>
          <a:p>
            <a:pPr>
              <a:spcBef>
                <a:spcPts val="0"/>
              </a:spcBef>
            </a:pPr>
            <a:r>
              <a:rPr lang="en-US" altLang="en-US" sz="2400" b="0" dirty="0">
                <a:hlinkClick r:id="rId4"/>
              </a:rPr>
              <a:t>Link to Human Population Distribution Map</a:t>
            </a:r>
            <a:endParaRPr lang="en-US" altLang="en-US" sz="2400" b="0" dirty="0"/>
          </a:p>
          <a:p>
            <a:pPr>
              <a:spcBef>
                <a:spcPts val="0"/>
              </a:spcBef>
            </a:pPr>
            <a:r>
              <a:rPr lang="en-US" altLang="en-US" sz="2400" b="0" dirty="0">
                <a:solidFill>
                  <a:srgbClr val="FF0000"/>
                </a:solidFill>
                <a:hlinkClick r:id="rId5"/>
              </a:rPr>
              <a:t>Link to Current World Population</a:t>
            </a:r>
            <a:endParaRPr lang="en-US" dirty="0"/>
          </a:p>
        </p:txBody>
      </p:sp>
      <p:pic>
        <p:nvPicPr>
          <p:cNvPr id="4" name="Picture 3" descr="world human population growth graphed over 400 years">
            <a:extLst>
              <a:ext uri="{FF2B5EF4-FFF2-40B4-BE49-F238E27FC236}">
                <a16:creationId xmlns:a16="http://schemas.microsoft.com/office/drawing/2014/main" id="{77191B91-93FB-CBD1-60F4-557FEB9FE1E6}"/>
              </a:ext>
            </a:extLst>
          </p:cNvPr>
          <p:cNvPicPr>
            <a:picLocks noChangeAspect="1"/>
          </p:cNvPicPr>
          <p:nvPr/>
        </p:nvPicPr>
        <p:blipFill>
          <a:blip r:embed="rId6"/>
          <a:stretch>
            <a:fillRect/>
          </a:stretch>
        </p:blipFill>
        <p:spPr>
          <a:xfrm>
            <a:off x="1371600" y="2362200"/>
            <a:ext cx="6615112" cy="428584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a:extLst>
              <a:ext uri="{FF2B5EF4-FFF2-40B4-BE49-F238E27FC236}">
                <a16:creationId xmlns:a16="http://schemas.microsoft.com/office/drawing/2014/main" id="{AADFC30D-FDD7-9E9A-E177-907B7E9D0CBF}"/>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1752600"/>
            <a:ext cx="6019800" cy="491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452A5B6-807B-0856-677C-E0C642129814}"/>
              </a:ext>
            </a:extLst>
          </p:cNvPr>
          <p:cNvSpPr>
            <a:spLocks noGrp="1"/>
          </p:cNvSpPr>
          <p:nvPr>
            <p:ph type="title"/>
          </p:nvPr>
        </p:nvSpPr>
        <p:spPr/>
        <p:txBody>
          <a:bodyPr/>
          <a:lstStyle/>
          <a:p>
            <a:pPr algn="l"/>
            <a:r>
              <a:rPr lang="en-US" dirty="0"/>
              <a:t>Ecology: Population Dynamics</a:t>
            </a:r>
          </a:p>
        </p:txBody>
      </p:sp>
      <p:sp>
        <p:nvSpPr>
          <p:cNvPr id="3" name="Content Placeholder 2">
            <a:extLst>
              <a:ext uri="{FF2B5EF4-FFF2-40B4-BE49-F238E27FC236}">
                <a16:creationId xmlns:a16="http://schemas.microsoft.com/office/drawing/2014/main" id="{BD64564E-0540-4AED-5B6B-FB78692DE00D}"/>
              </a:ext>
            </a:extLst>
          </p:cNvPr>
          <p:cNvSpPr>
            <a:spLocks noGrp="1"/>
          </p:cNvSpPr>
          <p:nvPr>
            <p:ph idx="1"/>
          </p:nvPr>
        </p:nvSpPr>
        <p:spPr>
          <a:xfrm>
            <a:off x="152400" y="685800"/>
            <a:ext cx="8686800" cy="762000"/>
          </a:xfrm>
        </p:spPr>
        <p:txBody>
          <a:bodyPr/>
          <a:lstStyle/>
          <a:p>
            <a:r>
              <a:rPr lang="en-US" altLang="en-US" sz="2000" b="0" dirty="0"/>
              <a:t>An ecological footprint is the impact of a person or community on the environment, expressed as the amount of land required to sustain their use of natural resources.</a:t>
            </a:r>
            <a:endParaRPr lang="en-US"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CD843-ECC1-00E5-18CD-07619DD5891D}"/>
              </a:ext>
            </a:extLst>
          </p:cNvPr>
          <p:cNvSpPr>
            <a:spLocks noGrp="1"/>
          </p:cNvSpPr>
          <p:nvPr>
            <p:ph type="title"/>
          </p:nvPr>
        </p:nvSpPr>
        <p:spPr/>
        <p:txBody>
          <a:bodyPr/>
          <a:lstStyle/>
          <a:p>
            <a:pPr algn="l"/>
            <a:r>
              <a:rPr lang="en-US" dirty="0"/>
              <a:t>Ecology: Population Dynamics</a:t>
            </a:r>
          </a:p>
        </p:txBody>
      </p:sp>
      <p:sp>
        <p:nvSpPr>
          <p:cNvPr id="21506" name="Rectangle 2">
            <a:extLst>
              <a:ext uri="{FF2B5EF4-FFF2-40B4-BE49-F238E27FC236}">
                <a16:creationId xmlns:a16="http://schemas.microsoft.com/office/drawing/2014/main" id="{0B8F12F1-EEFC-66FC-90A5-928210B58FA5}"/>
              </a:ext>
            </a:extLst>
          </p:cNvPr>
          <p:cNvSpPr>
            <a:spLocks noGrp="1" noChangeArrowheads="1"/>
          </p:cNvSpPr>
          <p:nvPr>
            <p:ph idx="1"/>
          </p:nvPr>
        </p:nvSpPr>
        <p:spPr>
          <a:xfrm>
            <a:off x="152400" y="914400"/>
            <a:ext cx="8686800" cy="400110"/>
          </a:xfrm>
        </p:spPr>
        <p:txBody>
          <a:bodyPr>
            <a:spAutoFit/>
          </a:bodyPr>
          <a:lstStyle/>
          <a:p>
            <a:pPr marL="798513" lvl="1" indent="-334963" eaLnBrk="1" hangingPunct="1"/>
            <a:r>
              <a:rPr lang="en-US" altLang="en-US" sz="2000" dirty="0"/>
              <a:t>The ecological footprint of a nation differs across the globe.</a:t>
            </a:r>
          </a:p>
        </p:txBody>
      </p:sp>
      <p:sp>
        <p:nvSpPr>
          <p:cNvPr id="21507" name="FlagCount" hidden="1">
            <a:hlinkClick r:id="rId3" action="ppaction://hlinkfile"/>
            <a:extLst>
              <a:ext uri="{FF2B5EF4-FFF2-40B4-BE49-F238E27FC236}">
                <a16:creationId xmlns:a16="http://schemas.microsoft.com/office/drawing/2014/main" id="{54FBA9B3-C290-A12F-655A-A00C6B9A5E91}"/>
              </a:ext>
            </a:extLst>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Tahoma" panose="020B0604030504040204" pitchFamily="34" charset="0"/>
              </a:rPr>
              <a:t>0</a:t>
            </a:r>
          </a:p>
        </p:txBody>
      </p:sp>
      <p:pic>
        <p:nvPicPr>
          <p:cNvPr id="5" name="Picture 4" descr="chart of national footprint as it relates to the capacity of each nation">
            <a:extLst>
              <a:ext uri="{FF2B5EF4-FFF2-40B4-BE49-F238E27FC236}">
                <a16:creationId xmlns:a16="http://schemas.microsoft.com/office/drawing/2014/main" id="{0F1DB63B-47A7-D6DA-1AFC-6D783364FFCE}"/>
              </a:ext>
            </a:extLst>
          </p:cNvPr>
          <p:cNvPicPr>
            <a:picLocks noChangeAspect="1"/>
          </p:cNvPicPr>
          <p:nvPr/>
        </p:nvPicPr>
        <p:blipFill rotWithShape="1">
          <a:blip r:embed="rId4">
            <a:extLst>
              <a:ext uri="{28A0092B-C50C-407E-A947-70E740481C1C}">
                <a14:useLocalDpi xmlns:a14="http://schemas.microsoft.com/office/drawing/2010/main" val="0"/>
              </a:ext>
            </a:extLst>
          </a:blip>
          <a:srcRect l="17192"/>
          <a:stretch/>
        </p:blipFill>
        <p:spPr>
          <a:xfrm>
            <a:off x="127389" y="1733603"/>
            <a:ext cx="4961260" cy="3852107"/>
          </a:xfrm>
          <a:prstGeom prst="rect">
            <a:avLst/>
          </a:prstGeom>
        </p:spPr>
      </p:pic>
      <p:pic>
        <p:nvPicPr>
          <p:cNvPr id="3" name="Picture 2" descr="map of national footprints illustrating that the United States has the largest footprint">
            <a:extLst>
              <a:ext uri="{FF2B5EF4-FFF2-40B4-BE49-F238E27FC236}">
                <a16:creationId xmlns:a16="http://schemas.microsoft.com/office/drawing/2014/main" id="{55E26F61-5977-2C04-0232-206B579B168A}"/>
              </a:ext>
            </a:extLst>
          </p:cNvPr>
          <p:cNvPicPr>
            <a:picLocks noChangeAspect="1"/>
          </p:cNvPicPr>
          <p:nvPr/>
        </p:nvPicPr>
        <p:blipFill>
          <a:blip r:embed="rId5"/>
          <a:stretch>
            <a:fillRect/>
          </a:stretch>
        </p:blipFill>
        <p:spPr>
          <a:xfrm>
            <a:off x="4340450" y="3886200"/>
            <a:ext cx="4669941" cy="232277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7"/>
  <p:tag name="MMPROD_UIDATA" val="&lt;database version=&quot;7.0&quot;&gt;&lt;object type=&quot;1&quot; unique_id=&quot;10001&quot;&gt;&lt;object type=&quot;8&quot; unique_id=&quot;10881&quot;&gt;&lt;/object&gt;&lt;object type=&quot;2&quot; unique_id=&quot;10882&quot;&gt;&lt;object type=&quot;3&quot; unique_id=&quot;10883&quot;&gt;&lt;property id=&quot;20148&quot; value=&quot;5&quot;/&gt;&lt;property id=&quot;20300&quot; value=&quot;Slide 1&quot;/&gt;&lt;property id=&quot;20307&quot; value=&quot;307&quot;/&gt;&lt;/object&gt;&lt;object type=&quot;3&quot; unique_id=&quot;10884&quot;&gt;&lt;property id=&quot;20148&quot; value=&quot;5&quot;/&gt;&lt;property id=&quot;20300&quot; value=&quot;Slide 2 - &amp;quot;Outline&amp;quot;&quot;/&gt;&lt;property id=&quot;20307&quot; value=&quot;257&quot;/&gt;&lt;/object&gt;&lt;object type=&quot;3&quot; unique_id=&quot;10885&quot;&gt;&lt;property id=&quot;20148&quot; value=&quot;5&quot;/&gt;&lt;property id=&quot;20300&quot; value=&quot;Slide 3 - &amp;quot;Plants and the Environment&amp;quot;&quot;/&gt;&lt;property id=&quot;20307&quot; value=&quot;282&quot;/&gt;&lt;/object&gt;&lt;object type=&quot;3&quot; unique_id=&quot;10886&quot;&gt;&lt;property id=&quot;20148&quot; value=&quot;5&quot;/&gt;&lt;property id=&quot;20300&quot; value=&quot;Slide 4 - &amp;quot;Plants and the Environment&amp;quot;&quot;/&gt;&lt;property id=&quot;20307&quot; value=&quot;310&quot;/&gt;&lt;/object&gt;&lt;object type=&quot;3&quot; unique_id=&quot;10887&quot;&gt;&lt;property id=&quot;20148&quot; value=&quot;5&quot;/&gt;&lt;property id=&quot;20300&quot; value=&quot;Slide 5 - &amp;quot;Plants and the Environment&amp;quot;&quot;/&gt;&lt;property id=&quot;20307&quot; value=&quot;311&quot;/&gt;&lt;/object&gt;&lt;object type=&quot;3&quot; unique_id=&quot;10888&quot;&gt;&lt;property id=&quot;20148&quot; value=&quot;5&quot;/&gt;&lt;property id=&quot;20300&quot; value=&quot;Slide 6 - &amp;quot;Plants and the Environment&amp;quot;&quot;/&gt;&lt;property id=&quot;20307&quot; value=&quot;313&quot;/&gt;&lt;/object&gt;&lt;object type=&quot;3&quot; unique_id=&quot;10889&quot;&gt;&lt;property id=&quot;20148&quot; value=&quot;5&quot;/&gt;&lt;property id=&quot;20300&quot; value=&quot;Slide 7 - &amp;quot;Plants and the Environment&amp;quot;&quot;/&gt;&lt;property id=&quot;20307&quot; value=&quot;312&quot;/&gt;&lt;/object&gt;&lt;object type=&quot;3&quot; unique_id=&quot;10890&quot;&gt;&lt;property id=&quot;20148&quot; value=&quot;5&quot;/&gt;&lt;property id=&quot;20300&quot; value=&quot;Slide 8 - &amp;quot;Plants and the Environment&amp;quot;&quot;/&gt;&lt;property id=&quot;20307&quot; value=&quot;314&quot;/&gt;&lt;/object&gt;&lt;object type=&quot;3&quot; unique_id=&quot;10891&quot;&gt;&lt;property id=&quot;20148&quot; value=&quot;5&quot;/&gt;&lt;property id=&quot;20300&quot; value=&quot;Slide 9 - &amp;quot;Plants and the Environment&amp;quot;&quot;/&gt;&lt;property id=&quot;20307&quot; value=&quot;316&quot;/&gt;&lt;/object&gt;&lt;object type=&quot;3&quot; unique_id=&quot;10892&quot;&gt;&lt;property id=&quot;20148&quot; value=&quot;5&quot;/&gt;&lt;property id=&quot;20300&quot; value=&quot;Slide 10 - &amp;quot;Plants and the Environment&amp;quot;&quot;/&gt;&lt;property id=&quot;20307&quot; value=&quot;317&quot;/&gt;&lt;/object&gt;&lt;object type=&quot;3&quot; unique_id=&quot;10893&quot;&gt;&lt;property id=&quot;20148&quot; value=&quot;5&quot;/&gt;&lt;property id=&quot;20300&quot; value=&quot;Slide 11 - &amp;quot;Plants and the Environment&amp;quot;&quot;/&gt;&lt;property id=&quot;20307&quot; value=&quot;318&quot;/&gt;&lt;/object&gt;&lt;object type=&quot;3&quot; unique_id=&quot;10894&quot;&gt;&lt;property id=&quot;20148&quot; value=&quot;5&quot;/&gt;&lt;property id=&quot;20300&quot; value=&quot;Slide 12 - &amp;quot;Plants and the Environment&amp;quot;&quot;/&gt;&lt;property id=&quot;20307&quot; value=&quot;319&quot;/&gt;&lt;/object&gt;&lt;object type=&quot;3&quot; unique_id=&quot;10895&quot;&gt;&lt;property id=&quot;20148&quot; value=&quot;5&quot;/&gt;&lt;property id=&quot;20300&quot; value=&quot;Slide 13 - &amp;quot;Life Histories&amp;quot;&quot;/&gt;&lt;property id=&quot;20307&quot; value=&quot;320&quot;/&gt;&lt;/object&gt;&lt;object type=&quot;3&quot; unique_id=&quot;10896&quot;&gt;&lt;property id=&quot;20148&quot; value=&quot;5&quot;/&gt;&lt;property id=&quot;20300&quot; value=&quot;Slide 14 - &amp;quot;Life Histories&amp;quot;&quot;/&gt;&lt;property id=&quot;20307&quot; value=&quot;321&quot;/&gt;&lt;/object&gt;&lt;object type=&quot;3&quot; unique_id=&quot;10897&quot;&gt;&lt;property id=&quot;20148&quot; value=&quot;5&quot;/&gt;&lt;property id=&quot;20300&quot; value=&quot;Slide 15 - &amp;quot;Life Histories&amp;quot;&quot;/&gt;&lt;property id=&quot;20307&quot; value=&quot;322&quot;/&gt;&lt;/object&gt;&lt;object type=&quot;3&quot; unique_id=&quot;10898&quot;&gt;&lt;property id=&quot;20148&quot; value=&quot;5&quot;/&gt;&lt;property id=&quot;20300&quot; value=&quot;Slide 16 - &amp;quot;Natural Cycles&amp;quot;&quot;/&gt;&lt;property id=&quot;20307&quot; value=&quot;291&quot;/&gt;&lt;/object&gt;&lt;object type=&quot;3&quot; unique_id=&quot;10899&quot;&gt;&lt;property id=&quot;20148&quot; value=&quot;5&quot;/&gt;&lt;property id=&quot;20300&quot; value=&quot;Slide 17 - &amp;quot;Natural Cycles&amp;quot;&quot;/&gt;&lt;property id=&quot;20307&quot; value=&quot;323&quot;/&gt;&lt;/object&gt;&lt;object type=&quot;3&quot; unique_id=&quot;10900&quot;&gt;&lt;property id=&quot;20148&quot; value=&quot;5&quot;/&gt;&lt;property id=&quot;20300&quot; value=&quot;Slide 18 - &amp;quot;Natural Cycles&amp;quot;&quot;/&gt;&lt;property id=&quot;20307&quot; value=&quot;324&quot;/&gt;&lt;/object&gt;&lt;object type=&quot;3&quot; unique_id=&quot;10901&quot;&gt;&lt;property id=&quot;20148&quot; value=&quot;5&quot;/&gt;&lt;property id=&quot;20300&quot; value=&quot;Slide 19 - &amp;quot;Natural Cycles&amp;quot;&quot;/&gt;&lt;property id=&quot;20307&quot; value=&quot;325&quot;/&gt;&lt;/object&gt;&lt;object type=&quot;3&quot; unique_id=&quot;10902&quot;&gt;&lt;property id=&quot;20148&quot; value=&quot;5&quot;/&gt;&lt;property id=&quot;20300&quot; value=&quot;Slide 20 - &amp;quot;Natural Cycles&amp;quot;&quot;/&gt;&lt;property id=&quot;20307&quot; value=&quot;326&quot;/&gt;&lt;/object&gt;&lt;object type=&quot;3&quot; unique_id=&quot;10903&quot;&gt;&lt;property id=&quot;20148&quot; value=&quot;5&quot;/&gt;&lt;property id=&quot;20300&quot; value=&quot;Slide 21 - &amp;quot;Natural Cycles&amp;quot;&quot;/&gt;&lt;property id=&quot;20307&quot; value=&quot;327&quot;/&gt;&lt;/object&gt;&lt;object type=&quot;3&quot; unique_id=&quot;10904&quot;&gt;&lt;property id=&quot;20148&quot; value=&quot;5&quot;/&gt;&lt;property id=&quot;20300&quot; value=&quot;Slide 22 - &amp;quot;Natural Cycles&amp;quot;&quot;/&gt;&lt;property id=&quot;20307&quot; value=&quot;328&quot;/&gt;&lt;/object&gt;&lt;object type=&quot;3&quot; unique_id=&quot;10905&quot;&gt;&lt;property id=&quot;20148&quot; value=&quot;5&quot;/&gt;&lt;property id=&quot;20300&quot; value=&quot;Slide 23 - &amp;quot;Succession&amp;quot;&quot;/&gt;&lt;property id=&quot;20307&quot; value=&quot;329&quot;/&gt;&lt;/object&gt;&lt;object type=&quot;3&quot; unique_id=&quot;10906&quot;&gt;&lt;property id=&quot;20148&quot; value=&quot;5&quot;/&gt;&lt;property id=&quot;20300&quot; value=&quot;Slide 24 - &amp;quot;Succession&amp;quot;&quot;/&gt;&lt;property id=&quot;20307&quot; value=&quot;330&quot;/&gt;&lt;/object&gt;&lt;object type=&quot;3&quot; unique_id=&quot;10907&quot;&gt;&lt;property id=&quot;20148&quot; value=&quot;5&quot;/&gt;&lt;property id=&quot;20300&quot; value=&quot;Slide 25 - &amp;quot;Succession&amp;quot;&quot;/&gt;&lt;property id=&quot;20307&quot; value=&quot;331&quot;/&gt;&lt;/object&gt;&lt;object type=&quot;3&quot; unique_id=&quot;10908&quot;&gt;&lt;property id=&quot;20148&quot; value=&quot;5&quot;/&gt;&lt;property id=&quot;20300&quot; value=&quot;Slide 26 - &amp;quot;Succession&amp;quot;&quot;/&gt;&lt;property id=&quot;20307&quot; value=&quot;333&quot;/&gt;&lt;/object&gt;&lt;object type=&quot;3&quot; unique_id=&quot;10909&quot;&gt;&lt;property id=&quot;20148&quot; value=&quot;5&quot;/&gt;&lt;property id=&quot;20300&quot; value=&quot;Slide 27 - &amp;quot;Succession&amp;quot;&quot;/&gt;&lt;property id=&quot;20307&quot; value=&quot;332&quot;/&gt;&lt;/object&gt;&lt;object type=&quot;3&quot; unique_id=&quot;10910&quot;&gt;&lt;property id=&quot;20148&quot; value=&quot;5&quot;/&gt;&lt;property id=&quot;20300&quot; value=&quot;Slide 28 - &amp;quot;Succession&amp;quot;&quot;/&gt;&lt;property id=&quot;20307&quot; value=&quot;334&quot;/&gt;&lt;/object&gt;&lt;object type=&quot;3&quot; unique_id=&quot;10911&quot;&gt;&lt;property id=&quot;20148&quot; value=&quot;5&quot;/&gt;&lt;property id=&quot;20300&quot; value=&quot;Slide 29 - &amp;quot;Succession&amp;quot;&quot;/&gt;&lt;property id=&quot;20307&quot; value=&quot;335&quot;/&gt;&lt;/object&gt;&lt;object type=&quot;3&quot; unique_id=&quot;10912&quot;&gt;&lt;property id=&quot;20148&quot; value=&quot;5&quot;/&gt;&lt;property id=&quot;20300&quot; value=&quot;Slide 30 - &amp;quot;Succession&amp;quot;&quot;/&gt;&lt;property id=&quot;20307&quot; value=&quot;336&quot;/&gt;&lt;/object&gt;&lt;object type=&quot;3&quot; unique_id=&quot;10913&quot;&gt;&lt;property id=&quot;20148&quot; value=&quot;5&quot;/&gt;&lt;property id=&quot;20300&quot; value=&quot;Slide 31 - &amp;quot;Succession&amp;quot;&quot;/&gt;&lt;property id=&quot;20307&quot; value=&quot;338&quot;/&gt;&lt;/object&gt;&lt;object type=&quot;3&quot; unique_id=&quot;10914&quot;&gt;&lt;property id=&quot;20148&quot; value=&quot;5&quot;/&gt;&lt;property id=&quot;20300&quot; value=&quot;Slide 32 - &amp;quot;The Impacts of Humans on Plant Communities&amp;quot;&quot;/&gt;&lt;property id=&quot;20307&quot; value=&quot;339&quot;/&gt;&lt;/object&gt;&lt;object type=&quot;3&quot; unique_id=&quot;10915&quot;&gt;&lt;property id=&quot;20148&quot; value=&quot;5&quot;/&gt;&lt;property id=&quot;20300&quot; value=&quot;Slide 33 - &amp;quot;Global Warming&amp;quot;&quot;/&gt;&lt;property id=&quot;20307&quot; value=&quot;299&quot;/&gt;&lt;/object&gt;&lt;object type=&quot;3&quot; unique_id=&quot;10916&quot;&gt;&lt;property id=&quot;20148&quot; value=&quot;5&quot;/&gt;&lt;property id=&quot;20300&quot; value=&quot;Slide 34 - &amp;quot;Global Warming – Carbon Dioxide&amp;quot;&quot;/&gt;&lt;property id=&quot;20307&quot; value=&quot;340&quot;/&gt;&lt;/object&gt;&lt;object type=&quot;3&quot; unique_id=&quot;10917&quot;&gt;&lt;property id=&quot;20148&quot; value=&quot;5&quot;/&gt;&lt;property id=&quot;20300&quot; value=&quot;Slide 35 - &amp;quot;Global Warming – Methane&amp;quot;&quot;/&gt;&lt;property id=&quot;20307&quot; value=&quot;341&quot;/&gt;&lt;/object&gt;&lt;object type=&quot;3&quot; unique_id=&quot;10918&quot;&gt;&lt;property id=&quot;20148&quot; value=&quot;5&quot;/&gt;&lt;property id=&quot;20300&quot; value=&quot;Slide 36 - &amp;quot;Global Warming – Ozone Depletion&amp;quot;&quot;/&gt;&lt;property id=&quot;20307&quot; value=&quot;342&quot;/&gt;&lt;/object&gt;&lt;object type=&quot;3&quot; unique_id=&quot;10919&quot;&gt;&lt;property id=&quot;20148&quot; value=&quot;5&quot;/&gt;&lt;property id=&quot;20300&quot; value=&quot;Slide 37 - &amp;quot;Erosion&amp;quot;&quot;/&gt;&lt;property id=&quot;20307&quot; value=&quot;343&quot;/&gt;&lt;/object&gt;&lt;object type=&quot;3&quot; unique_id=&quot;10920&quot;&gt;&lt;property id=&quot;20148&quot; value=&quot;5&quot;/&gt;&lt;property id=&quot;20300&quot; value=&quot;Slide 38 - &amp;quot;Aquifer Depletion&amp;quot;&quot;/&gt;&lt;property id=&quot;20307&quot; value=&quot;344&quot;/&gt;&lt;/object&gt;&lt;object type=&quot;3&quot; unique_id=&quot;10921&quot;&gt;&lt;property id=&quot;20148&quot; value=&quot;5&quot;/&gt;&lt;property id=&quot;20300&quot; value=&quot;Slide 39 - &amp;quot;Loss of Biodiversity&amp;quot;&quot;/&gt;&lt;property id=&quot;20307&quot; value=&quot;306&quot;/&gt;&lt;/object&gt;&lt;object type=&quot;3&quot; unique_id=&quot;10922&quot;&gt;&lt;property id=&quot;20148&quot; value=&quot;5&quot;/&gt;&lt;property id=&quot;20300&quot; value=&quot;Slide 40 - &amp;quot;At the Regional Level&amp;quot;&quot;/&gt;&lt;property id=&quot;20307&quot; value=&quot;277&quot;/&gt;&lt;/object&gt;&lt;object type=&quot;3&quot; unique_id=&quot;10923&quot;&gt;&lt;property id=&quot;20148&quot; value=&quot;5&quot;/&gt;&lt;property id=&quot;20300&quot; value=&quot;Slide 41 - &amp;quot;At the Regional Level&amp;quot;&quot;/&gt;&lt;property id=&quot;20307&quot; value=&quot;345&quot;/&gt;&lt;/object&gt;&lt;object type=&quot;3&quot; unique_id=&quot;10924&quot;&gt;&lt;property id=&quot;20148&quot; value=&quot;5&quot;/&gt;&lt;property id=&quot;20300&quot; value=&quot;Slide 42 - &amp;quot;At the Regional Level&amp;quot;&quot;/&gt;&lt;property id=&quot;20307&quot; value=&quot;346&quot;/&gt;&lt;/object&gt;&lt;object type=&quot;3&quot; unique_id=&quot;10925&quot;&gt;&lt;property id=&quot;20148&quot; value=&quot;5&quot;/&gt;&lt;property id=&quot;20300&quot; value=&quot;Slide 43 - &amp;quot;At the Regional Level&amp;quot;&quot;/&gt;&lt;property id=&quot;20307&quot; value=&quot;347&quot;/&gt;&lt;/object&gt;&lt;object type=&quot;3&quot; unique_id=&quot;10926&quot;&gt;&lt;property id=&quot;20148&quot; value=&quot;5&quot;/&gt;&lt;property id=&quot;20300&quot; value=&quot;Slide 44 - &amp;quot;At the Regional Level&amp;quot;&quot;/&gt;&lt;property id=&quot;20307&quot; value=&quot;348&quot;/&gt;&lt;/object&gt;&lt;object type=&quot;3&quot; unique_id=&quot;10927&quot;&gt;&lt;property id=&quot;20148&quot; value=&quot;5&quot;/&gt;&lt;property id=&quot;20300&quot; value=&quot;Slide 45 - &amp;quot;Restoration of the Land&amp;quot;&quot;/&gt;&lt;property id=&quot;20307&quot; value=&quot;349&quot;/&gt;&lt;/object&gt;&lt;object type=&quot;3&quot; unique_id=&quot;10928&quot;&gt;&lt;property id=&quot;20148&quot; value=&quot;5&quot;/&gt;&lt;property id=&quot;20300&quot; value=&quot;Slide 46 - &amp;quot;Review&amp;quot;&quot;/&gt;&lt;property id=&quot;20307&quot; value=&quot;350&quot;/&gt;&lt;/object&gt;&lt;object type=&quot;3&quot; unique_id=&quot;10929&quot;&gt;&lt;property id=&quot;20148&quot; value=&quot;5&quot;/&gt;&lt;property id=&quot;20300&quot; value=&quot;Slide 47&quot;/&gt;&lt;property id=&quot;20307&quot; value=&quot;308&quot;/&gt;&lt;/objec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BTEXT" val=""/>
</p:tagLst>
</file>

<file path=ppt/tags/tag11.xml><?xml version="1.0" encoding="utf-8"?>
<p:tagLst xmlns:a="http://schemas.openxmlformats.org/drawingml/2006/main" xmlns:r="http://schemas.openxmlformats.org/officeDocument/2006/relationships" xmlns:p="http://schemas.openxmlformats.org/presentationml/2006/main">
  <p:tag name="TBTEXT" val=""/>
</p:tagLst>
</file>

<file path=ppt/tags/tag12.xml><?xml version="1.0" encoding="utf-8"?>
<p:tagLst xmlns:a="http://schemas.openxmlformats.org/drawingml/2006/main" xmlns:r="http://schemas.openxmlformats.org/officeDocument/2006/relationships" xmlns:p="http://schemas.openxmlformats.org/presentationml/2006/main">
  <p:tag name="TBTEXT" val=""/>
</p:tagLst>
</file>

<file path=ppt/tags/tag13.xml><?xml version="1.0" encoding="utf-8"?>
<p:tagLst xmlns:a="http://schemas.openxmlformats.org/drawingml/2006/main" xmlns:r="http://schemas.openxmlformats.org/officeDocument/2006/relationships" xmlns:p="http://schemas.openxmlformats.org/presentationml/2006/main">
  <p:tag name="TBTEXT" val=""/>
</p:tagLst>
</file>

<file path=ppt/tags/tag14.xml><?xml version="1.0" encoding="utf-8"?>
<p:tagLst xmlns:a="http://schemas.openxmlformats.org/drawingml/2006/main" xmlns:r="http://schemas.openxmlformats.org/officeDocument/2006/relationships" xmlns:p="http://schemas.openxmlformats.org/presentationml/2006/main">
  <p:tag name="TBTEXT" val=""/>
</p:tagLst>
</file>

<file path=ppt/tags/tag15.xml><?xml version="1.0" encoding="utf-8"?>
<p:tagLst xmlns:a="http://schemas.openxmlformats.org/drawingml/2006/main" xmlns:r="http://schemas.openxmlformats.org/officeDocument/2006/relationships" xmlns:p="http://schemas.openxmlformats.org/presentationml/2006/main">
  <p:tag name="TBTEXT" val=""/>
</p:tagLst>
</file>

<file path=ppt/tags/tag16.xml><?xml version="1.0" encoding="utf-8"?>
<p:tagLst xmlns:a="http://schemas.openxmlformats.org/drawingml/2006/main" xmlns:r="http://schemas.openxmlformats.org/officeDocument/2006/relationships" xmlns:p="http://schemas.openxmlformats.org/presentationml/2006/main">
  <p:tag name="TBTEXT" val=""/>
</p:tagLst>
</file>

<file path=ppt/tags/tag2.xml><?xml version="1.0" encoding="utf-8"?>
<p:tagLst xmlns:a="http://schemas.openxmlformats.org/drawingml/2006/main" xmlns:r="http://schemas.openxmlformats.org/officeDocument/2006/relationships" xmlns:p="http://schemas.openxmlformats.org/presentationml/2006/main">
  <p:tag name="TBTEXT" val=""/>
</p:tagLst>
</file>

<file path=ppt/tags/tag3.xml><?xml version="1.0" encoding="utf-8"?>
<p:tagLst xmlns:a="http://schemas.openxmlformats.org/drawingml/2006/main" xmlns:r="http://schemas.openxmlformats.org/officeDocument/2006/relationships" xmlns:p="http://schemas.openxmlformats.org/presentationml/2006/main">
  <p:tag name="TBTEXT" val=""/>
</p:tagLst>
</file>

<file path=ppt/tags/tag4.xml><?xml version="1.0" encoding="utf-8"?>
<p:tagLst xmlns:a="http://schemas.openxmlformats.org/drawingml/2006/main" xmlns:r="http://schemas.openxmlformats.org/officeDocument/2006/relationships" xmlns:p="http://schemas.openxmlformats.org/presentationml/2006/main">
  <p:tag name="TBTEXT" val=""/>
</p:tagLst>
</file>

<file path=ppt/tags/tag5.xml><?xml version="1.0" encoding="utf-8"?>
<p:tagLst xmlns:a="http://schemas.openxmlformats.org/drawingml/2006/main" xmlns:r="http://schemas.openxmlformats.org/officeDocument/2006/relationships" xmlns:p="http://schemas.openxmlformats.org/presentationml/2006/main">
  <p:tag name="TBTEXT" val=""/>
</p:tagLst>
</file>

<file path=ppt/tags/tag6.xml><?xml version="1.0" encoding="utf-8"?>
<p:tagLst xmlns:a="http://schemas.openxmlformats.org/drawingml/2006/main" xmlns:r="http://schemas.openxmlformats.org/officeDocument/2006/relationships" xmlns:p="http://schemas.openxmlformats.org/presentationml/2006/main">
  <p:tag name="TBTEXT" val=""/>
</p:tagLst>
</file>

<file path=ppt/tags/tag7.xml><?xml version="1.0" encoding="utf-8"?>
<p:tagLst xmlns:a="http://schemas.openxmlformats.org/drawingml/2006/main" xmlns:r="http://schemas.openxmlformats.org/officeDocument/2006/relationships" xmlns:p="http://schemas.openxmlformats.org/presentationml/2006/main">
  <p:tag name="TBTEXT" val=""/>
</p:tagLst>
</file>

<file path=ppt/tags/tag8.xml><?xml version="1.0" encoding="utf-8"?>
<p:tagLst xmlns:a="http://schemas.openxmlformats.org/drawingml/2006/main" xmlns:r="http://schemas.openxmlformats.org/officeDocument/2006/relationships" xmlns:p="http://schemas.openxmlformats.org/presentationml/2006/main">
  <p:tag name="TBTEXT" val=""/>
</p:tagLst>
</file>

<file path=ppt/tags/tag9.xml><?xml version="1.0" encoding="utf-8"?>
<p:tagLst xmlns:a="http://schemas.openxmlformats.org/drawingml/2006/main" xmlns:r="http://schemas.openxmlformats.org/officeDocument/2006/relationships" xmlns:p="http://schemas.openxmlformats.org/presentationml/2006/main">
  <p:tag name="TBTEXT" val=""/>
</p:tagLst>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3409</TotalTime>
  <Words>978</Words>
  <Application>Microsoft Office PowerPoint</Application>
  <PresentationFormat>On-screen Show (4:3)</PresentationFormat>
  <Paragraphs>237</Paragraphs>
  <Slides>33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Courier New</vt:lpstr>
      <vt:lpstr>Symbol</vt:lpstr>
      <vt:lpstr>Tahoma</vt:lpstr>
      <vt:lpstr>Times New Roman</vt:lpstr>
      <vt:lpstr>Wingdings</vt:lpstr>
      <vt:lpstr>Default Design</vt:lpstr>
      <vt:lpstr>Ecology</vt:lpstr>
      <vt:lpstr>Ecology</vt:lpstr>
      <vt:lpstr>Ecology: Population Dynamics</vt:lpstr>
      <vt:lpstr>Ecology: Population Dynamics</vt:lpstr>
      <vt:lpstr>Ecology: Population Dynamics</vt:lpstr>
      <vt:lpstr>Ecology: Population Dynamics</vt:lpstr>
      <vt:lpstr>Ecology: Population Dynamics</vt:lpstr>
      <vt:lpstr>Ecology: Population Dynamics</vt:lpstr>
      <vt:lpstr>Ecology: Population Dynamics</vt:lpstr>
      <vt:lpstr>Ecology: Community Dynamics</vt:lpstr>
      <vt:lpstr>Ecology: Community Dynamics</vt:lpstr>
      <vt:lpstr>Ecology: Community Dynamics</vt:lpstr>
      <vt:lpstr>Ecology: Community Dynamics</vt:lpstr>
      <vt:lpstr>Ecology: Community Dynamics</vt:lpstr>
      <vt:lpstr>Ecology: Community Dynamics</vt:lpstr>
      <vt:lpstr>Ecology: Community Dynamics</vt:lpstr>
      <vt:lpstr>Ecology: Community Dynamics</vt:lpstr>
      <vt:lpstr>Ecology: Ecosystem Dynamics</vt:lpstr>
      <vt:lpstr>Ecology: Ecosystem Dynamics</vt:lpstr>
      <vt:lpstr>Ecology: Ecosystem Dynamics</vt:lpstr>
      <vt:lpstr>Ecology: Ecosystem Dynamics</vt:lpstr>
      <vt:lpstr>Ecology: Ecosystem Dynamics</vt:lpstr>
      <vt:lpstr>Ecology: Ecosystem Dynamics</vt:lpstr>
      <vt:lpstr>Ecology: Ecosystem Dynamics</vt:lpstr>
      <vt:lpstr>Ecology: Ecosystem Dynamics</vt:lpstr>
      <vt:lpstr>Ecology: Ecosystem Dynamics</vt:lpstr>
      <vt:lpstr>Ecology: Ecosystem Dynamics</vt:lpstr>
      <vt:lpstr>Ecology: Ecosystem Dynamics</vt:lpstr>
      <vt:lpstr>Ecology: Disturbance</vt:lpstr>
      <vt:lpstr>Ecology: Succession</vt:lpstr>
      <vt:lpstr>Ecology: Succession</vt:lpstr>
      <vt:lpstr>Ecology: Succession</vt:lpstr>
      <vt:lpstr>Ecology: Succession</vt:lpstr>
    </vt:vector>
  </TitlesOfParts>
  <Company>CCSN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Our Environment</dc:title>
  <dc:creator>CCSN</dc:creator>
  <cp:lastModifiedBy>Pearson, Beth</cp:lastModifiedBy>
  <cp:revision>244</cp:revision>
  <dcterms:created xsi:type="dcterms:W3CDTF">2002-01-16T22:44:40Z</dcterms:created>
  <dcterms:modified xsi:type="dcterms:W3CDTF">2024-12-06T01:36:30Z</dcterms:modified>
</cp:coreProperties>
</file>